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73" r:id="rId3"/>
    <p:sldId id="280" r:id="rId4"/>
    <p:sldId id="294" r:id="rId5"/>
    <p:sldId id="296" r:id="rId6"/>
    <p:sldId id="288" r:id="rId7"/>
    <p:sldId id="289" r:id="rId8"/>
    <p:sldId id="290" r:id="rId9"/>
    <p:sldId id="295" r:id="rId10"/>
    <p:sldId id="301" r:id="rId11"/>
    <p:sldId id="303" r:id="rId12"/>
    <p:sldId id="281" r:id="rId13"/>
    <p:sldId id="282" r:id="rId14"/>
    <p:sldId id="286" r:id="rId15"/>
    <p:sldId id="291" r:id="rId16"/>
    <p:sldId id="279" r:id="rId17"/>
    <p:sldId id="262" r:id="rId18"/>
    <p:sldId id="263" r:id="rId19"/>
    <p:sldId id="292" r:id="rId20"/>
    <p:sldId id="266" r:id="rId21"/>
    <p:sldId id="302" r:id="rId22"/>
    <p:sldId id="297" r:id="rId23"/>
    <p:sldId id="304" r:id="rId24"/>
    <p:sldId id="298" r:id="rId25"/>
    <p:sldId id="299" r:id="rId26"/>
    <p:sldId id="300" r:id="rId27"/>
    <p:sldId id="269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2B6"/>
    <a:srgbClr val="9E0000"/>
    <a:srgbClr val="007E39"/>
    <a:srgbClr val="000000"/>
    <a:srgbClr val="EFEAE5"/>
    <a:srgbClr val="CDCDBB"/>
    <a:srgbClr val="705D26"/>
    <a:srgbClr val="B7E2FF"/>
    <a:srgbClr val="F7F7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07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4B1D-6E8F-4B2A-9B0B-F346A8212316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899A-35E9-4BAC-B63B-3693D6BD38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18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026" name="Picture 2" descr="https://www.bruker.com/fileadmin/_processed_/csm_mri_banner_27d64a7f6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021" r="8728" b="17414"/>
          <a:stretch/>
        </p:blipFill>
        <p:spPr bwMode="auto">
          <a:xfrm>
            <a:off x="69741" y="3527788"/>
            <a:ext cx="9038763" cy="30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I_rahmen_neu_titel">
            <a:extLst>
              <a:ext uri="{FF2B5EF4-FFF2-40B4-BE49-F238E27FC236}">
                <a16:creationId xmlns="" xmlns:a16="http://schemas.microsoft.com/office/drawing/2014/main" id="{A95F32CA-B5BF-43BB-82DD-2714682C89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1">
            <a:extLst>
              <a:ext uri="{FF2B5EF4-FFF2-40B4-BE49-F238E27FC236}">
                <a16:creationId xmlns="" xmlns:a16="http://schemas.microsoft.com/office/drawing/2014/main" id="{F7E82EA3-B75E-4B08-9FD0-A8C2545BC1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763" y="3373901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 FÜR PROZESSDATENVERARBEITUNG UND ELEKTRONIK (IPE)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="" xmlns:a16="http://schemas.microsoft.com/office/drawing/2014/main" id="{2FD3021E-431C-4904-8F6F-87FAFD8701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6875" y="6552308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=""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6490081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="" xmlns:a16="http://schemas.microsoft.com/office/drawing/2014/main" id="{7F7ADE7B-8F8C-4061-BABF-C9A207FD28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333374"/>
            <a:ext cx="1628775" cy="750257"/>
          </a:xfrm>
          <a:prstGeom prst="rect">
            <a:avLst/>
          </a:prstGeom>
        </p:spPr>
      </p:pic>
      <p:pic>
        <p:nvPicPr>
          <p:cNvPr id="15" name="Picture 4" descr="https://www.xing.com/img/custom/cp/assets/logo/8/6/b/383083/square_512px/2a-Bruker-Logo.jp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57" y="146748"/>
            <a:ext cx="1123508" cy="11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/>
          <p:nvPr userDrawn="1"/>
        </p:nvCxnSpPr>
        <p:spPr>
          <a:xfrm>
            <a:off x="2255272" y="294629"/>
            <a:ext cx="0" cy="8599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6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1201567"/>
            <a:ext cx="8343900" cy="490451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E3E9-B5F6-425E-9C44-63289F1DFCF7}" type="datetime1">
              <a:rPr lang="de-DE" smtClean="0"/>
              <a:t>28.10.2018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EE5A31AB-C67D-4F0F-8135-9520001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9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38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940" y="365125"/>
            <a:ext cx="6225572" cy="5811838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7EEE-9353-403C-ADDC-2ADC0D9EE20A}" type="datetime1">
              <a:rPr lang="de-DE" smtClean="0"/>
              <a:t>28.10.2018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03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01567"/>
            <a:ext cx="8343900" cy="490451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28.10.2018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03EE4-0BB8-4A2C-9025-B8F5E159BB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E9F3D11-7573-4C8E-A81F-0E3F12D8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3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2589-E40A-4770-82F8-D3207F157333}" type="datetime1">
              <a:rPr lang="de-DE" smtClean="0"/>
              <a:t>28.10.2018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8C5860D3-14FA-4FDC-8816-17A10BEC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="" xmlns:a16="http://schemas.microsoft.com/office/drawing/2014/main" id="{60A7DEDA-EAA3-43B9-89DF-5D1DF3E4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69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201567"/>
            <a:ext cx="4114800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201567"/>
            <a:ext cx="4114799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B21E-672E-45D7-97B2-CB211D1B4040}" type="datetime1">
              <a:rPr lang="de-DE" smtClean="0"/>
              <a:t>28.10.2018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DD89B5CA-F326-417B-804D-4A944865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8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818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70-0A26-4CFF-94E9-986FAE8F1E7F}" type="datetime1">
              <a:rPr lang="de-DE" smtClean="0"/>
              <a:t>28.10.2018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337802FE-6A36-43AA-8464-593B7D9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5CAD5EF3-BE98-4ECF-87EA-2B848F66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2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28.10.2018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40" y="1125998"/>
            <a:ext cx="4882310" cy="4735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" y="1125248"/>
            <a:ext cx="3178969" cy="47437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B7C6-865B-4E5B-B406-E986927EA313}" type="datetime1">
              <a:rPr lang="de-DE" smtClean="0"/>
              <a:t>28.10.2018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C009EEFD-83E8-4715-9A7D-6B7B8BF1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6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4" y="624690"/>
            <a:ext cx="5471285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32B6-B1B2-414C-8F9E-CDED976D0DD6}" type="datetime1">
              <a:rPr lang="de-DE" smtClean="0"/>
              <a:t>28.10.2018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13" y="4836495"/>
            <a:ext cx="5468677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1" y="5463728"/>
            <a:ext cx="5468677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0210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II_rahmen_neu_folge">
            <a:extLst>
              <a:ext uri="{FF2B5EF4-FFF2-40B4-BE49-F238E27FC236}">
                <a16:creationId xmlns="" xmlns:a16="http://schemas.microsoft.com/office/drawing/2014/main" id="{0D02B5F8-FF72-4AF8-91A3-89F2DE9F17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10021"/>
            <a:ext cx="8343900" cy="48960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3" y="6445473"/>
            <a:ext cx="1027755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480E5205-E75F-46D6-A06B-E8E6A4654649}" type="datetime1">
              <a:rPr lang="de-DE" smtClean="0"/>
              <a:t>28.10.2018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23" y="6445473"/>
            <a:ext cx="326368" cy="29686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0D342A11-3F6D-49C2-B184-6A782E851E4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="" xmlns:a16="http://schemas.microsoft.com/office/drawing/2014/main" id="{FE5FB131-8E2D-4827-9498-6C06D3B9F03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28" y="333375"/>
            <a:ext cx="1078722" cy="496888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="" xmlns:a16="http://schemas.microsoft.com/office/drawing/2014/main" id="{960349D9-6A0D-49BA-B939-F09EA2B08865}"/>
              </a:ext>
            </a:extLst>
          </p:cNvPr>
          <p:cNvSpPr txBox="1">
            <a:spLocks/>
          </p:cNvSpPr>
          <p:nvPr userDrawn="1"/>
        </p:nvSpPr>
        <p:spPr>
          <a:xfrm>
            <a:off x="6000750" y="6445473"/>
            <a:ext cx="27432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IPE &amp; </a:t>
            </a:r>
            <a:r>
              <a:rPr lang="de-DE" altLang="de-DE" sz="900" dirty="0" err="1"/>
              <a:t>Bruker</a:t>
            </a:r>
            <a:r>
              <a:rPr lang="de-DE" altLang="de-DE" sz="900" dirty="0"/>
              <a:t> </a:t>
            </a:r>
            <a:r>
              <a:rPr lang="de-DE" altLang="de-DE" sz="900" dirty="0" err="1"/>
              <a:t>BioSpin</a:t>
            </a:r>
            <a:endParaRPr lang="de-DE" altLang="de-DE" sz="9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B54FFE2B-FDE4-4961-B49A-BAE98054FEF2}"/>
              </a:ext>
            </a:extLst>
          </p:cNvPr>
          <p:cNvSpPr txBox="1">
            <a:spLocks/>
          </p:cNvSpPr>
          <p:nvPr userDrawn="1"/>
        </p:nvSpPr>
        <p:spPr>
          <a:xfrm>
            <a:off x="1700330" y="6445473"/>
            <a:ext cx="4234644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Marvin Noll </a:t>
            </a:r>
          </a:p>
        </p:txBody>
      </p:sp>
    </p:spTree>
    <p:extLst>
      <p:ext uri="{BB962C8B-B14F-4D97-AF65-F5344CB8AC3E}">
        <p14:creationId xmlns:p14="http://schemas.microsoft.com/office/powerpoint/2010/main" val="19697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5113" algn="l" defTabSz="898525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511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527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8B9C1147-AA98-4749-BEB3-BE9BD4A5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/>
              <a:t>Simulation von Störungen im Signalpfad eines </a:t>
            </a:r>
            <a:r>
              <a:rPr lang="de-DE" altLang="de-DE" sz="2600" b="1" dirty="0" err="1"/>
              <a:t>Magnetresonanztomographen</a:t>
            </a:r>
            <a:endParaRPr lang="de-DE" altLang="de-DE" sz="2600" b="1" dirty="0"/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52E34B1E-A451-4EF3-959F-FF343CD3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Bachelorarbeit von Marvin Noll</a:t>
            </a:r>
          </a:p>
        </p:txBody>
      </p:sp>
    </p:spTree>
    <p:extLst>
      <p:ext uri="{BB962C8B-B14F-4D97-AF65-F5344CB8AC3E}">
        <p14:creationId xmlns:p14="http://schemas.microsoft.com/office/powerpoint/2010/main" val="38774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322" y="484111"/>
            <a:ext cx="6865128" cy="496888"/>
          </a:xfrm>
        </p:spPr>
        <p:txBody>
          <a:bodyPr>
            <a:noAutofit/>
          </a:bodyPr>
          <a:lstStyle/>
          <a:p>
            <a:r>
              <a:rPr lang="de-DE" dirty="0"/>
              <a:t>Gemeinsame Akquisitionselektronik NMR/MRT bei Bruker </a:t>
            </a:r>
            <a:r>
              <a:rPr lang="de-DE" dirty="0" err="1"/>
              <a:t>BioSpin</a:t>
            </a:r>
            <a:r>
              <a:rPr lang="de-DE" dirty="0"/>
              <a:t> (2)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4" y="1110630"/>
            <a:ext cx="8002362" cy="508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55470" y="1017354"/>
            <a:ext cx="8324472" cy="5275386"/>
          </a:xfrm>
          <a:custGeom>
            <a:avLst/>
            <a:gdLst/>
            <a:ahLst/>
            <a:cxnLst/>
            <a:rect l="l" t="t" r="r" b="b"/>
            <a:pathLst>
              <a:path w="4178230" h="2647829">
                <a:moveTo>
                  <a:pt x="725955" y="402805"/>
                </a:moveTo>
                <a:lnTo>
                  <a:pt x="725955" y="2588296"/>
                </a:lnTo>
                <a:lnTo>
                  <a:pt x="1921079" y="2588296"/>
                </a:lnTo>
                <a:lnTo>
                  <a:pt x="1921079" y="402805"/>
                </a:lnTo>
                <a:close/>
                <a:moveTo>
                  <a:pt x="0" y="0"/>
                </a:moveTo>
                <a:lnTo>
                  <a:pt x="4178230" y="0"/>
                </a:lnTo>
                <a:lnTo>
                  <a:pt x="4178230" y="2647829"/>
                </a:lnTo>
                <a:lnTo>
                  <a:pt x="0" y="2647829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18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200" dirty="0"/>
              <a:t>Optimierung der bestehenden MRT-Elektronik bzw. Neuentwicklung</a:t>
            </a:r>
          </a:p>
          <a:p>
            <a:pPr lvl="1"/>
            <a:r>
              <a:rPr lang="de-DE" sz="2000" dirty="0"/>
              <a:t>Technische Anforderungen</a:t>
            </a:r>
          </a:p>
          <a:p>
            <a:pPr lvl="1"/>
            <a:r>
              <a:rPr lang="de-DE" sz="2000" dirty="0"/>
              <a:t>Wirtschaftliche Anforderungen („Design-</a:t>
            </a:r>
            <a:r>
              <a:rPr lang="de-DE" sz="2000" dirty="0" err="1"/>
              <a:t>to</a:t>
            </a:r>
            <a:r>
              <a:rPr lang="de-DE" sz="2000" dirty="0"/>
              <a:t>-</a:t>
            </a:r>
            <a:r>
              <a:rPr lang="de-DE" sz="2000" dirty="0" err="1"/>
              <a:t>cost</a:t>
            </a:r>
            <a:r>
              <a:rPr lang="de-DE" sz="2000" dirty="0"/>
              <a:t>“)</a:t>
            </a:r>
          </a:p>
          <a:p>
            <a:pPr lvl="1"/>
            <a:endParaRPr lang="de-DE" sz="2200" dirty="0"/>
          </a:p>
          <a:p>
            <a:r>
              <a:rPr lang="de-DE" sz="2200" dirty="0" smtClean="0"/>
              <a:t>MRT anfällig für Phasenrauschen</a:t>
            </a:r>
          </a:p>
          <a:p>
            <a:pPr marL="0" indent="0">
              <a:buNone/>
            </a:pPr>
            <a:endParaRPr lang="de-DE" sz="2200" dirty="0" smtClean="0"/>
          </a:p>
          <a:p>
            <a:r>
              <a:rPr lang="de-DE" sz="2200" dirty="0" smtClean="0"/>
              <a:t>Simulation </a:t>
            </a:r>
            <a:r>
              <a:rPr lang="de-DE" sz="2200" dirty="0"/>
              <a:t>der Auswirkungen neuer, günstigerer Akquisitions- </a:t>
            </a:r>
            <a:r>
              <a:rPr lang="de-DE" sz="2200" dirty="0" err="1"/>
              <a:t>elektroniken</a:t>
            </a:r>
            <a:r>
              <a:rPr lang="de-DE" sz="2200" dirty="0"/>
              <a:t> auf die MRT-Bildqualität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Motivation/Aufgabenstellung</a:t>
            </a:r>
          </a:p>
        </p:txBody>
      </p:sp>
    </p:spTree>
    <p:extLst>
      <p:ext uri="{BB962C8B-B14F-4D97-AF65-F5344CB8AC3E}">
        <p14:creationId xmlns:p14="http://schemas.microsoft.com/office/powerpoint/2010/main" val="3421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Phasenrauschen (1)</a:t>
            </a: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5" name="Gruppieren 4"/>
          <p:cNvGrpSpPr/>
          <p:nvPr/>
        </p:nvGrpSpPr>
        <p:grpSpPr>
          <a:xfrm>
            <a:off x="687897" y="1238893"/>
            <a:ext cx="7973153" cy="1986894"/>
            <a:chOff x="687897" y="1238893"/>
            <a:chExt cx="7973153" cy="1986894"/>
          </a:xfrm>
        </p:grpSpPr>
        <p:cxnSp>
          <p:nvCxnSpPr>
            <p:cNvPr id="6" name="Gerade Verbindung mit Pfeil 5"/>
            <p:cNvCxnSpPr/>
            <p:nvPr/>
          </p:nvCxnSpPr>
          <p:spPr>
            <a:xfrm flipV="1">
              <a:off x="864066" y="1421936"/>
              <a:ext cx="0" cy="161907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/>
            <p:cNvCxnSpPr/>
            <p:nvPr/>
          </p:nvCxnSpPr>
          <p:spPr>
            <a:xfrm flipV="1">
              <a:off x="687897" y="2856453"/>
              <a:ext cx="4035105" cy="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4723001" y="2487121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/>
                <p:cNvSpPr txBox="1"/>
                <p:nvPr/>
              </p:nvSpPr>
              <p:spPr>
                <a:xfrm>
                  <a:off x="830510" y="1238893"/>
                  <a:ext cx="872482" cy="417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de-DE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feld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10" y="1238893"/>
                  <a:ext cx="872482" cy="41793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159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rade Verbindung mit Pfeil 16"/>
            <p:cNvCxnSpPr/>
            <p:nvPr/>
          </p:nvCxnSpPr>
          <p:spPr>
            <a:xfrm flipV="1">
              <a:off x="2768367" y="1988191"/>
              <a:ext cx="0" cy="86826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/>
            <p:cNvSpPr txBox="1"/>
            <p:nvPr/>
          </p:nvSpPr>
          <p:spPr>
            <a:xfrm>
              <a:off x="2525086" y="2856455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de-DE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35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524449" y="1742187"/>
              <a:ext cx="4136601" cy="870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687896" y="3713645"/>
            <a:ext cx="8341136" cy="1986894"/>
            <a:chOff x="687896" y="3713645"/>
            <a:chExt cx="8341136" cy="1986894"/>
          </a:xfrm>
        </p:grpSpPr>
        <p:sp>
          <p:nvSpPr>
            <p:cNvPr id="30" name="Freihandform 29"/>
            <p:cNvSpPr/>
            <p:nvPr/>
          </p:nvSpPr>
          <p:spPr>
            <a:xfrm>
              <a:off x="882521" y="4716514"/>
              <a:ext cx="3680252" cy="615330"/>
            </a:xfrm>
            <a:custGeom>
              <a:avLst/>
              <a:gdLst>
                <a:gd name="connsiteX0" fmla="*/ 0 w 4362276"/>
                <a:gd name="connsiteY0" fmla="*/ 2025776 h 2034165"/>
                <a:gd name="connsiteX1" fmla="*/ 620786 w 4362276"/>
                <a:gd name="connsiteY1" fmla="*/ 1874774 h 2034165"/>
                <a:gd name="connsiteX2" fmla="*/ 1098958 w 4362276"/>
                <a:gd name="connsiteY2" fmla="*/ 1690216 h 2034165"/>
                <a:gd name="connsiteX3" fmla="*/ 1652632 w 4362276"/>
                <a:gd name="connsiteY3" fmla="*/ 1321100 h 2034165"/>
                <a:gd name="connsiteX4" fmla="*/ 1921079 w 4362276"/>
                <a:gd name="connsiteY4" fmla="*/ 935207 h 2034165"/>
                <a:gd name="connsiteX5" fmla="*/ 2046914 w 4362276"/>
                <a:gd name="connsiteY5" fmla="*/ 490590 h 2034165"/>
                <a:gd name="connsiteX6" fmla="*/ 2181138 w 4362276"/>
                <a:gd name="connsiteY6" fmla="*/ 4029 h 2034165"/>
                <a:gd name="connsiteX7" fmla="*/ 2273417 w 4362276"/>
                <a:gd name="connsiteY7" fmla="*/ 289254 h 2034165"/>
                <a:gd name="connsiteX8" fmla="*/ 2407641 w 4362276"/>
                <a:gd name="connsiteY8" fmla="*/ 817761 h 2034165"/>
                <a:gd name="connsiteX9" fmla="*/ 2642533 w 4362276"/>
                <a:gd name="connsiteY9" fmla="*/ 1212043 h 2034165"/>
                <a:gd name="connsiteX10" fmla="*/ 2936147 w 4362276"/>
                <a:gd name="connsiteY10" fmla="*/ 1480491 h 2034165"/>
                <a:gd name="connsiteX11" fmla="*/ 3296874 w 4362276"/>
                <a:gd name="connsiteY11" fmla="*/ 1698605 h 2034165"/>
                <a:gd name="connsiteX12" fmla="*/ 4068661 w 4362276"/>
                <a:gd name="connsiteY12" fmla="*/ 1967053 h 2034165"/>
                <a:gd name="connsiteX13" fmla="*/ 4362276 w 4362276"/>
                <a:gd name="connsiteY13" fmla="*/ 2034165 h 2034165"/>
                <a:gd name="connsiteX0" fmla="*/ 0 w 4362276"/>
                <a:gd name="connsiteY0" fmla="*/ 2021769 h 2030158"/>
                <a:gd name="connsiteX1" fmla="*/ 620786 w 4362276"/>
                <a:gd name="connsiteY1" fmla="*/ 1870767 h 2030158"/>
                <a:gd name="connsiteX2" fmla="*/ 1098958 w 4362276"/>
                <a:gd name="connsiteY2" fmla="*/ 1686209 h 2030158"/>
                <a:gd name="connsiteX3" fmla="*/ 1652632 w 4362276"/>
                <a:gd name="connsiteY3" fmla="*/ 1317093 h 2030158"/>
                <a:gd name="connsiteX4" fmla="*/ 1921079 w 4362276"/>
                <a:gd name="connsiteY4" fmla="*/ 931200 h 2030158"/>
                <a:gd name="connsiteX5" fmla="*/ 2046914 w 4362276"/>
                <a:gd name="connsiteY5" fmla="*/ 486583 h 2030158"/>
                <a:gd name="connsiteX6" fmla="*/ 2181138 w 4362276"/>
                <a:gd name="connsiteY6" fmla="*/ 22 h 2030158"/>
                <a:gd name="connsiteX7" fmla="*/ 2315363 w 4362276"/>
                <a:gd name="connsiteY7" fmla="*/ 465500 h 2030158"/>
                <a:gd name="connsiteX8" fmla="*/ 2273417 w 4362276"/>
                <a:gd name="connsiteY8" fmla="*/ 285247 h 2030158"/>
                <a:gd name="connsiteX9" fmla="*/ 2407641 w 4362276"/>
                <a:gd name="connsiteY9" fmla="*/ 813754 h 2030158"/>
                <a:gd name="connsiteX10" fmla="*/ 2642533 w 4362276"/>
                <a:gd name="connsiteY10" fmla="*/ 1208036 h 2030158"/>
                <a:gd name="connsiteX11" fmla="*/ 2936147 w 4362276"/>
                <a:gd name="connsiteY11" fmla="*/ 1476484 h 2030158"/>
                <a:gd name="connsiteX12" fmla="*/ 3296874 w 4362276"/>
                <a:gd name="connsiteY12" fmla="*/ 1694598 h 2030158"/>
                <a:gd name="connsiteX13" fmla="*/ 4068661 w 4362276"/>
                <a:gd name="connsiteY13" fmla="*/ 1963046 h 2030158"/>
                <a:gd name="connsiteX14" fmla="*/ 4362276 w 4362276"/>
                <a:gd name="connsiteY14" fmla="*/ 2030158 h 2030158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133985 w 7397303"/>
                <a:gd name="connsiteY2" fmla="*/ 1686209 h 2060195"/>
                <a:gd name="connsiteX3" fmla="*/ 4687659 w 7397303"/>
                <a:gd name="connsiteY3" fmla="*/ 1317093 h 2060195"/>
                <a:gd name="connsiteX4" fmla="*/ 4956106 w 7397303"/>
                <a:gd name="connsiteY4" fmla="*/ 931200 h 2060195"/>
                <a:gd name="connsiteX5" fmla="*/ 5081941 w 7397303"/>
                <a:gd name="connsiteY5" fmla="*/ 486583 h 2060195"/>
                <a:gd name="connsiteX6" fmla="*/ 5216165 w 7397303"/>
                <a:gd name="connsiteY6" fmla="*/ 22 h 2060195"/>
                <a:gd name="connsiteX7" fmla="*/ 5350390 w 7397303"/>
                <a:gd name="connsiteY7" fmla="*/ 465500 h 2060195"/>
                <a:gd name="connsiteX8" fmla="*/ 5308444 w 7397303"/>
                <a:gd name="connsiteY8" fmla="*/ 285247 h 2060195"/>
                <a:gd name="connsiteX9" fmla="*/ 5442668 w 7397303"/>
                <a:gd name="connsiteY9" fmla="*/ 813754 h 2060195"/>
                <a:gd name="connsiteX10" fmla="*/ 5677560 w 7397303"/>
                <a:gd name="connsiteY10" fmla="*/ 1208036 h 2060195"/>
                <a:gd name="connsiteX11" fmla="*/ 5971174 w 7397303"/>
                <a:gd name="connsiteY11" fmla="*/ 1476484 h 2060195"/>
                <a:gd name="connsiteX12" fmla="*/ 6331901 w 7397303"/>
                <a:gd name="connsiteY12" fmla="*/ 1694598 h 2060195"/>
                <a:gd name="connsiteX13" fmla="*/ 7103688 w 7397303"/>
                <a:gd name="connsiteY13" fmla="*/ 1963046 h 2060195"/>
                <a:gd name="connsiteX14" fmla="*/ 7397303 w 7397303"/>
                <a:gd name="connsiteY14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687659 w 7397303"/>
                <a:gd name="connsiteY2" fmla="*/ 1317093 h 2060195"/>
                <a:gd name="connsiteX3" fmla="*/ 4956106 w 7397303"/>
                <a:gd name="connsiteY3" fmla="*/ 931200 h 2060195"/>
                <a:gd name="connsiteX4" fmla="*/ 5081941 w 7397303"/>
                <a:gd name="connsiteY4" fmla="*/ 486583 h 2060195"/>
                <a:gd name="connsiteX5" fmla="*/ 5216165 w 7397303"/>
                <a:gd name="connsiteY5" fmla="*/ 22 h 2060195"/>
                <a:gd name="connsiteX6" fmla="*/ 5350390 w 7397303"/>
                <a:gd name="connsiteY6" fmla="*/ 465500 h 2060195"/>
                <a:gd name="connsiteX7" fmla="*/ 5308444 w 7397303"/>
                <a:gd name="connsiteY7" fmla="*/ 285247 h 2060195"/>
                <a:gd name="connsiteX8" fmla="*/ 5442668 w 7397303"/>
                <a:gd name="connsiteY8" fmla="*/ 813754 h 2060195"/>
                <a:gd name="connsiteX9" fmla="*/ 5677560 w 7397303"/>
                <a:gd name="connsiteY9" fmla="*/ 1208036 h 2060195"/>
                <a:gd name="connsiteX10" fmla="*/ 5971174 w 7397303"/>
                <a:gd name="connsiteY10" fmla="*/ 1476484 h 2060195"/>
                <a:gd name="connsiteX11" fmla="*/ 6331901 w 7397303"/>
                <a:gd name="connsiteY11" fmla="*/ 1694598 h 2060195"/>
                <a:gd name="connsiteX12" fmla="*/ 7103688 w 7397303"/>
                <a:gd name="connsiteY12" fmla="*/ 1963046 h 2060195"/>
                <a:gd name="connsiteX13" fmla="*/ 7397303 w 7397303"/>
                <a:gd name="connsiteY13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956106 w 7397303"/>
                <a:gd name="connsiteY2" fmla="*/ 931200 h 2060195"/>
                <a:gd name="connsiteX3" fmla="*/ 5081941 w 7397303"/>
                <a:gd name="connsiteY3" fmla="*/ 486583 h 2060195"/>
                <a:gd name="connsiteX4" fmla="*/ 5216165 w 7397303"/>
                <a:gd name="connsiteY4" fmla="*/ 22 h 2060195"/>
                <a:gd name="connsiteX5" fmla="*/ 5350390 w 7397303"/>
                <a:gd name="connsiteY5" fmla="*/ 465500 h 2060195"/>
                <a:gd name="connsiteX6" fmla="*/ 5308444 w 7397303"/>
                <a:gd name="connsiteY6" fmla="*/ 285247 h 2060195"/>
                <a:gd name="connsiteX7" fmla="*/ 5442668 w 7397303"/>
                <a:gd name="connsiteY7" fmla="*/ 813754 h 2060195"/>
                <a:gd name="connsiteX8" fmla="*/ 5677560 w 7397303"/>
                <a:gd name="connsiteY8" fmla="*/ 1208036 h 2060195"/>
                <a:gd name="connsiteX9" fmla="*/ 5971174 w 7397303"/>
                <a:gd name="connsiteY9" fmla="*/ 1476484 h 2060195"/>
                <a:gd name="connsiteX10" fmla="*/ 6331901 w 7397303"/>
                <a:gd name="connsiteY10" fmla="*/ 1694598 h 2060195"/>
                <a:gd name="connsiteX11" fmla="*/ 7103688 w 7397303"/>
                <a:gd name="connsiteY11" fmla="*/ 1963046 h 2060195"/>
                <a:gd name="connsiteX12" fmla="*/ 7397303 w 7397303"/>
                <a:gd name="connsiteY12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5081941 w 7397303"/>
                <a:gd name="connsiteY2" fmla="*/ 486583 h 2060195"/>
                <a:gd name="connsiteX3" fmla="*/ 5216165 w 7397303"/>
                <a:gd name="connsiteY3" fmla="*/ 22 h 2060195"/>
                <a:gd name="connsiteX4" fmla="*/ 5350390 w 7397303"/>
                <a:gd name="connsiteY4" fmla="*/ 465500 h 2060195"/>
                <a:gd name="connsiteX5" fmla="*/ 5308444 w 7397303"/>
                <a:gd name="connsiteY5" fmla="*/ 285247 h 2060195"/>
                <a:gd name="connsiteX6" fmla="*/ 5442668 w 7397303"/>
                <a:gd name="connsiteY6" fmla="*/ 813754 h 2060195"/>
                <a:gd name="connsiteX7" fmla="*/ 5677560 w 7397303"/>
                <a:gd name="connsiteY7" fmla="*/ 1208036 h 2060195"/>
                <a:gd name="connsiteX8" fmla="*/ 5971174 w 7397303"/>
                <a:gd name="connsiteY8" fmla="*/ 1476484 h 2060195"/>
                <a:gd name="connsiteX9" fmla="*/ 6331901 w 7397303"/>
                <a:gd name="connsiteY9" fmla="*/ 1694598 h 2060195"/>
                <a:gd name="connsiteX10" fmla="*/ 7103688 w 7397303"/>
                <a:gd name="connsiteY10" fmla="*/ 1963046 h 2060195"/>
                <a:gd name="connsiteX11" fmla="*/ 7397303 w 7397303"/>
                <a:gd name="connsiteY11" fmla="*/ 2030158 h 2060195"/>
                <a:gd name="connsiteX0" fmla="*/ 0 w 7397303"/>
                <a:gd name="connsiteY0" fmla="*/ 2089714 h 2089714"/>
                <a:gd name="connsiteX1" fmla="*/ 3655813 w 7397303"/>
                <a:gd name="connsiteY1" fmla="*/ 1900286 h 2089714"/>
                <a:gd name="connsiteX2" fmla="*/ 4407491 w 7397303"/>
                <a:gd name="connsiteY2" fmla="*/ 1489526 h 2089714"/>
                <a:gd name="connsiteX3" fmla="*/ 5216165 w 7397303"/>
                <a:gd name="connsiteY3" fmla="*/ 29541 h 2089714"/>
                <a:gd name="connsiteX4" fmla="*/ 5350390 w 7397303"/>
                <a:gd name="connsiteY4" fmla="*/ 495019 h 2089714"/>
                <a:gd name="connsiteX5" fmla="*/ 5308444 w 7397303"/>
                <a:gd name="connsiteY5" fmla="*/ 314766 h 2089714"/>
                <a:gd name="connsiteX6" fmla="*/ 5442668 w 7397303"/>
                <a:gd name="connsiteY6" fmla="*/ 843273 h 2089714"/>
                <a:gd name="connsiteX7" fmla="*/ 5677560 w 7397303"/>
                <a:gd name="connsiteY7" fmla="*/ 1237555 h 2089714"/>
                <a:gd name="connsiteX8" fmla="*/ 5971174 w 7397303"/>
                <a:gd name="connsiteY8" fmla="*/ 1506003 h 2089714"/>
                <a:gd name="connsiteX9" fmla="*/ 6331901 w 7397303"/>
                <a:gd name="connsiteY9" fmla="*/ 1724117 h 2089714"/>
                <a:gd name="connsiteX10" fmla="*/ 7103688 w 7397303"/>
                <a:gd name="connsiteY10" fmla="*/ 1992565 h 2089714"/>
                <a:gd name="connsiteX11" fmla="*/ 7397303 w 7397303"/>
                <a:gd name="connsiteY11" fmla="*/ 2059677 h 2089714"/>
                <a:gd name="connsiteX0" fmla="*/ 0 w 7397303"/>
                <a:gd name="connsiteY0" fmla="*/ 2089714 h 2089714"/>
                <a:gd name="connsiteX1" fmla="*/ 4407491 w 7397303"/>
                <a:gd name="connsiteY1" fmla="*/ 1489526 h 2089714"/>
                <a:gd name="connsiteX2" fmla="*/ 5216165 w 7397303"/>
                <a:gd name="connsiteY2" fmla="*/ 29541 h 2089714"/>
                <a:gd name="connsiteX3" fmla="*/ 5350390 w 7397303"/>
                <a:gd name="connsiteY3" fmla="*/ 495019 h 2089714"/>
                <a:gd name="connsiteX4" fmla="*/ 5308444 w 7397303"/>
                <a:gd name="connsiteY4" fmla="*/ 314766 h 2089714"/>
                <a:gd name="connsiteX5" fmla="*/ 5442668 w 7397303"/>
                <a:gd name="connsiteY5" fmla="*/ 843273 h 2089714"/>
                <a:gd name="connsiteX6" fmla="*/ 5677560 w 7397303"/>
                <a:gd name="connsiteY6" fmla="*/ 1237555 h 2089714"/>
                <a:gd name="connsiteX7" fmla="*/ 5971174 w 7397303"/>
                <a:gd name="connsiteY7" fmla="*/ 1506003 h 2089714"/>
                <a:gd name="connsiteX8" fmla="*/ 6331901 w 7397303"/>
                <a:gd name="connsiteY8" fmla="*/ 1724117 h 2089714"/>
                <a:gd name="connsiteX9" fmla="*/ 7103688 w 7397303"/>
                <a:gd name="connsiteY9" fmla="*/ 1992565 h 2089714"/>
                <a:gd name="connsiteX10" fmla="*/ 7397303 w 7397303"/>
                <a:gd name="connsiteY10" fmla="*/ 2059677 h 2089714"/>
                <a:gd name="connsiteX0" fmla="*/ 0 w 7397303"/>
                <a:gd name="connsiteY0" fmla="*/ 2089714 h 2089714"/>
                <a:gd name="connsiteX1" fmla="*/ 4407491 w 7397303"/>
                <a:gd name="connsiteY1" fmla="*/ 1489526 h 2089714"/>
                <a:gd name="connsiteX2" fmla="*/ 5216165 w 7397303"/>
                <a:gd name="connsiteY2" fmla="*/ 29541 h 2089714"/>
                <a:gd name="connsiteX3" fmla="*/ 5350390 w 7397303"/>
                <a:gd name="connsiteY3" fmla="*/ 495019 h 2089714"/>
                <a:gd name="connsiteX4" fmla="*/ 5308444 w 7397303"/>
                <a:gd name="connsiteY4" fmla="*/ 314766 h 2089714"/>
                <a:gd name="connsiteX5" fmla="*/ 5677560 w 7397303"/>
                <a:gd name="connsiteY5" fmla="*/ 1237555 h 2089714"/>
                <a:gd name="connsiteX6" fmla="*/ 5971174 w 7397303"/>
                <a:gd name="connsiteY6" fmla="*/ 1506003 h 2089714"/>
                <a:gd name="connsiteX7" fmla="*/ 6331901 w 7397303"/>
                <a:gd name="connsiteY7" fmla="*/ 1724117 h 2089714"/>
                <a:gd name="connsiteX8" fmla="*/ 7103688 w 7397303"/>
                <a:gd name="connsiteY8" fmla="*/ 1992565 h 2089714"/>
                <a:gd name="connsiteX9" fmla="*/ 7397303 w 7397303"/>
                <a:gd name="connsiteY9" fmla="*/ 2059677 h 2089714"/>
                <a:gd name="connsiteX0" fmla="*/ 0 w 7397303"/>
                <a:gd name="connsiteY0" fmla="*/ 2126639 h 2126639"/>
                <a:gd name="connsiteX1" fmla="*/ 4407491 w 7397303"/>
                <a:gd name="connsiteY1" fmla="*/ 1526451 h 2126639"/>
                <a:gd name="connsiteX2" fmla="*/ 5216165 w 7397303"/>
                <a:gd name="connsiteY2" fmla="*/ 66466 h 2126639"/>
                <a:gd name="connsiteX3" fmla="*/ 5308444 w 7397303"/>
                <a:gd name="connsiteY3" fmla="*/ 351691 h 2126639"/>
                <a:gd name="connsiteX4" fmla="*/ 5677560 w 7397303"/>
                <a:gd name="connsiteY4" fmla="*/ 1274480 h 2126639"/>
                <a:gd name="connsiteX5" fmla="*/ 5971174 w 7397303"/>
                <a:gd name="connsiteY5" fmla="*/ 1542928 h 2126639"/>
                <a:gd name="connsiteX6" fmla="*/ 6331901 w 7397303"/>
                <a:gd name="connsiteY6" fmla="*/ 1761042 h 2126639"/>
                <a:gd name="connsiteX7" fmla="*/ 7103688 w 7397303"/>
                <a:gd name="connsiteY7" fmla="*/ 2029490 h 2126639"/>
                <a:gd name="connsiteX8" fmla="*/ 7397303 w 7397303"/>
                <a:gd name="connsiteY8" fmla="*/ 2096602 h 2126639"/>
                <a:gd name="connsiteX0" fmla="*/ 0 w 7397303"/>
                <a:gd name="connsiteY0" fmla="*/ 2061452 h 2061452"/>
                <a:gd name="connsiteX1" fmla="*/ 4407491 w 7397303"/>
                <a:gd name="connsiteY1" fmla="*/ 1461264 h 2061452"/>
                <a:gd name="connsiteX2" fmla="*/ 5216165 w 7397303"/>
                <a:gd name="connsiteY2" fmla="*/ 1279 h 2061452"/>
                <a:gd name="connsiteX3" fmla="*/ 5677560 w 7397303"/>
                <a:gd name="connsiteY3" fmla="*/ 1209293 h 2061452"/>
                <a:gd name="connsiteX4" fmla="*/ 5971174 w 7397303"/>
                <a:gd name="connsiteY4" fmla="*/ 1477741 h 2061452"/>
                <a:gd name="connsiteX5" fmla="*/ 6331901 w 7397303"/>
                <a:gd name="connsiteY5" fmla="*/ 1695855 h 2061452"/>
                <a:gd name="connsiteX6" fmla="*/ 7103688 w 7397303"/>
                <a:gd name="connsiteY6" fmla="*/ 1964303 h 2061452"/>
                <a:gd name="connsiteX7" fmla="*/ 7397303 w 7397303"/>
                <a:gd name="connsiteY7" fmla="*/ 2031415 h 2061452"/>
                <a:gd name="connsiteX0" fmla="*/ 0 w 7397303"/>
                <a:gd name="connsiteY0" fmla="*/ 2061499 h 2061499"/>
                <a:gd name="connsiteX1" fmla="*/ 4407491 w 7397303"/>
                <a:gd name="connsiteY1" fmla="*/ 1461311 h 2061499"/>
                <a:gd name="connsiteX2" fmla="*/ 5216165 w 7397303"/>
                <a:gd name="connsiteY2" fmla="*/ 1326 h 2061499"/>
                <a:gd name="connsiteX3" fmla="*/ 5677560 w 7397303"/>
                <a:gd name="connsiteY3" fmla="*/ 1209340 h 2061499"/>
                <a:gd name="connsiteX4" fmla="*/ 6331901 w 7397303"/>
                <a:gd name="connsiteY4" fmla="*/ 1695902 h 2061499"/>
                <a:gd name="connsiteX5" fmla="*/ 7103688 w 7397303"/>
                <a:gd name="connsiteY5" fmla="*/ 1964350 h 2061499"/>
                <a:gd name="connsiteX6" fmla="*/ 7397303 w 7397303"/>
                <a:gd name="connsiteY6" fmla="*/ 2031462 h 2061499"/>
                <a:gd name="connsiteX0" fmla="*/ 0 w 7397303"/>
                <a:gd name="connsiteY0" fmla="*/ 2061560 h 2061560"/>
                <a:gd name="connsiteX1" fmla="*/ 4407491 w 7397303"/>
                <a:gd name="connsiteY1" fmla="*/ 1461372 h 2061560"/>
                <a:gd name="connsiteX2" fmla="*/ 5216165 w 7397303"/>
                <a:gd name="connsiteY2" fmla="*/ 1387 h 2061560"/>
                <a:gd name="connsiteX3" fmla="*/ 5677560 w 7397303"/>
                <a:gd name="connsiteY3" fmla="*/ 1209401 h 2061560"/>
                <a:gd name="connsiteX4" fmla="*/ 7103688 w 7397303"/>
                <a:gd name="connsiteY4" fmla="*/ 1964411 h 2061560"/>
                <a:gd name="connsiteX5" fmla="*/ 7397303 w 7397303"/>
                <a:gd name="connsiteY5" fmla="*/ 2031523 h 2061560"/>
                <a:gd name="connsiteX0" fmla="*/ 0 w 7397303"/>
                <a:gd name="connsiteY0" fmla="*/ 2061577 h 2061577"/>
                <a:gd name="connsiteX1" fmla="*/ 4407491 w 7397303"/>
                <a:gd name="connsiteY1" fmla="*/ 1461389 h 2061577"/>
                <a:gd name="connsiteX2" fmla="*/ 5216165 w 7397303"/>
                <a:gd name="connsiteY2" fmla="*/ 1404 h 2061577"/>
                <a:gd name="connsiteX3" fmla="*/ 5677560 w 7397303"/>
                <a:gd name="connsiteY3" fmla="*/ 1209418 h 2061577"/>
                <a:gd name="connsiteX4" fmla="*/ 7397303 w 7397303"/>
                <a:gd name="connsiteY4" fmla="*/ 2031540 h 2061577"/>
                <a:gd name="connsiteX0" fmla="*/ 0 w 10179411"/>
                <a:gd name="connsiteY0" fmla="*/ 2061587 h 2069975"/>
                <a:gd name="connsiteX1" fmla="*/ 4407491 w 10179411"/>
                <a:gd name="connsiteY1" fmla="*/ 1461399 h 2069975"/>
                <a:gd name="connsiteX2" fmla="*/ 5216165 w 10179411"/>
                <a:gd name="connsiteY2" fmla="*/ 1414 h 2069975"/>
                <a:gd name="connsiteX3" fmla="*/ 5677560 w 10179411"/>
                <a:gd name="connsiteY3" fmla="*/ 1209428 h 2069975"/>
                <a:gd name="connsiteX4" fmla="*/ 10179411 w 10179411"/>
                <a:gd name="connsiteY4" fmla="*/ 2069975 h 2069975"/>
                <a:gd name="connsiteX0" fmla="*/ 0 w 10179411"/>
                <a:gd name="connsiteY0" fmla="*/ 2060622 h 2069010"/>
                <a:gd name="connsiteX1" fmla="*/ 4407491 w 10179411"/>
                <a:gd name="connsiteY1" fmla="*/ 1460434 h 2069010"/>
                <a:gd name="connsiteX2" fmla="*/ 5216165 w 10179411"/>
                <a:gd name="connsiteY2" fmla="*/ 449 h 2069010"/>
                <a:gd name="connsiteX3" fmla="*/ 6554345 w 10179411"/>
                <a:gd name="connsiteY3" fmla="*/ 1618325 h 2069010"/>
                <a:gd name="connsiteX4" fmla="*/ 10179411 w 10179411"/>
                <a:gd name="connsiteY4" fmla="*/ 2069010 h 2069010"/>
                <a:gd name="connsiteX0" fmla="*/ 0 w 10179411"/>
                <a:gd name="connsiteY0" fmla="*/ 2060299 h 2068687"/>
                <a:gd name="connsiteX1" fmla="*/ 4407491 w 10179411"/>
                <a:gd name="connsiteY1" fmla="*/ 1460111 h 2068687"/>
                <a:gd name="connsiteX2" fmla="*/ 5216165 w 10179411"/>
                <a:gd name="connsiteY2" fmla="*/ 126 h 2068687"/>
                <a:gd name="connsiteX3" fmla="*/ 6554345 w 10179411"/>
                <a:gd name="connsiteY3" fmla="*/ 1618002 h 2068687"/>
                <a:gd name="connsiteX4" fmla="*/ 10179411 w 10179411"/>
                <a:gd name="connsiteY4" fmla="*/ 2068687 h 2068687"/>
                <a:gd name="connsiteX0" fmla="*/ 0 w 10179411"/>
                <a:gd name="connsiteY0" fmla="*/ 2060437 h 2068825"/>
                <a:gd name="connsiteX1" fmla="*/ 4306323 w 10179411"/>
                <a:gd name="connsiteY1" fmla="*/ 1747154 h 2068825"/>
                <a:gd name="connsiteX2" fmla="*/ 5216165 w 10179411"/>
                <a:gd name="connsiteY2" fmla="*/ 264 h 2068825"/>
                <a:gd name="connsiteX3" fmla="*/ 6554345 w 10179411"/>
                <a:gd name="connsiteY3" fmla="*/ 1618140 h 2068825"/>
                <a:gd name="connsiteX4" fmla="*/ 10179411 w 10179411"/>
                <a:gd name="connsiteY4" fmla="*/ 2068825 h 2068825"/>
                <a:gd name="connsiteX0" fmla="*/ 0 w 10179411"/>
                <a:gd name="connsiteY0" fmla="*/ 2060424 h 2068812"/>
                <a:gd name="connsiteX1" fmla="*/ 4306323 w 10179411"/>
                <a:gd name="connsiteY1" fmla="*/ 1747141 h 2068812"/>
                <a:gd name="connsiteX2" fmla="*/ 5216165 w 10179411"/>
                <a:gd name="connsiteY2" fmla="*/ 251 h 2068812"/>
                <a:gd name="connsiteX3" fmla="*/ 6554345 w 10179411"/>
                <a:gd name="connsiteY3" fmla="*/ 1618127 h 2068812"/>
                <a:gd name="connsiteX4" fmla="*/ 6242536 w 10179411"/>
                <a:gd name="connsiteY4" fmla="*/ 1598316 h 2068812"/>
                <a:gd name="connsiteX5" fmla="*/ 10179411 w 10179411"/>
                <a:gd name="connsiteY5" fmla="*/ 2068812 h 2068812"/>
                <a:gd name="connsiteX0" fmla="*/ 0 w 10179411"/>
                <a:gd name="connsiteY0" fmla="*/ 2060437 h 2068825"/>
                <a:gd name="connsiteX1" fmla="*/ 4306323 w 10179411"/>
                <a:gd name="connsiteY1" fmla="*/ 1747154 h 2068825"/>
                <a:gd name="connsiteX2" fmla="*/ 5216165 w 10179411"/>
                <a:gd name="connsiteY2" fmla="*/ 264 h 2068825"/>
                <a:gd name="connsiteX3" fmla="*/ 6554345 w 10179411"/>
                <a:gd name="connsiteY3" fmla="*/ 1618140 h 2068825"/>
                <a:gd name="connsiteX4" fmla="*/ 10179411 w 10179411"/>
                <a:gd name="connsiteY4" fmla="*/ 2068825 h 2068825"/>
                <a:gd name="connsiteX0" fmla="*/ 0 w 10179411"/>
                <a:gd name="connsiteY0" fmla="*/ 2060208 h 2068596"/>
                <a:gd name="connsiteX1" fmla="*/ 4306323 w 10179411"/>
                <a:gd name="connsiteY1" fmla="*/ 1746925 h 2068596"/>
                <a:gd name="connsiteX2" fmla="*/ 5216165 w 10179411"/>
                <a:gd name="connsiteY2" fmla="*/ 35 h 2068596"/>
                <a:gd name="connsiteX3" fmla="*/ 6149675 w 10179411"/>
                <a:gd name="connsiteY3" fmla="*/ 1699884 h 2068596"/>
                <a:gd name="connsiteX4" fmla="*/ 10179411 w 10179411"/>
                <a:gd name="connsiteY4" fmla="*/ 2068596 h 2068596"/>
                <a:gd name="connsiteX0" fmla="*/ 0 w 10179411"/>
                <a:gd name="connsiteY0" fmla="*/ 2060191 h 2068579"/>
                <a:gd name="connsiteX1" fmla="*/ 4306323 w 10179411"/>
                <a:gd name="connsiteY1" fmla="*/ 1746908 h 2068579"/>
                <a:gd name="connsiteX2" fmla="*/ 5216165 w 10179411"/>
                <a:gd name="connsiteY2" fmla="*/ 18 h 2068579"/>
                <a:gd name="connsiteX3" fmla="*/ 6082230 w 10179411"/>
                <a:gd name="connsiteY3" fmla="*/ 1781839 h 2068579"/>
                <a:gd name="connsiteX4" fmla="*/ 10179411 w 10179411"/>
                <a:gd name="connsiteY4" fmla="*/ 2068579 h 206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9411" h="2068579">
                  <a:moveTo>
                    <a:pt x="0" y="2060191"/>
                  </a:moveTo>
                  <a:cubicBezTo>
                    <a:pt x="918227" y="1935152"/>
                    <a:pt x="3436962" y="2090270"/>
                    <a:pt x="4306323" y="1746908"/>
                  </a:cubicBezTo>
                  <a:cubicBezTo>
                    <a:pt x="5175684" y="1403546"/>
                    <a:pt x="4920181" y="-5804"/>
                    <a:pt x="5216165" y="18"/>
                  </a:cubicBezTo>
                  <a:cubicBezTo>
                    <a:pt x="5512149" y="5840"/>
                    <a:pt x="5255022" y="1437079"/>
                    <a:pt x="6082230" y="1781839"/>
                  </a:cubicBezTo>
                  <a:cubicBezTo>
                    <a:pt x="6909438" y="2126599"/>
                    <a:pt x="9424189" y="1974686"/>
                    <a:pt x="10179411" y="2068579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/>
            <p:cNvCxnSpPr/>
            <p:nvPr/>
          </p:nvCxnSpPr>
          <p:spPr>
            <a:xfrm flipV="1">
              <a:off x="864065" y="3896688"/>
              <a:ext cx="0" cy="161907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4723000" y="4961873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/>
                <p:cNvSpPr txBox="1"/>
                <p:nvPr/>
              </p:nvSpPr>
              <p:spPr>
                <a:xfrm>
                  <a:off x="830509" y="3713645"/>
                  <a:ext cx="872482" cy="417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de-DE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feld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09" y="3713645"/>
                  <a:ext cx="872482" cy="41793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159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/>
            <p:cNvCxnSpPr/>
            <p:nvPr/>
          </p:nvCxnSpPr>
          <p:spPr>
            <a:xfrm flipV="1">
              <a:off x="2768366" y="4462943"/>
              <a:ext cx="0" cy="86826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2525085" y="5331207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de-DE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7174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4966280" y="4373524"/>
              <a:ext cx="4062752" cy="855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Gerade Verbindung mit Pfeil 19"/>
            <p:cNvCxnSpPr/>
            <p:nvPr/>
          </p:nvCxnSpPr>
          <p:spPr>
            <a:xfrm flipV="1">
              <a:off x="687896" y="5331205"/>
              <a:ext cx="4035105" cy="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731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Phasenrauschen (2)</a:t>
            </a: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218535" y="5564753"/>
            <a:ext cx="4042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1139-2008 - IEEE Standard Definitions of Physical Quantities for Fundamental Frequency and Time Metrology - Random Instabilities</a:t>
            </a:r>
          </a:p>
          <a:p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400050" y="2971531"/>
            <a:ext cx="5743200" cy="1044292"/>
            <a:chOff x="693990" y="2751590"/>
            <a:chExt cx="5444059" cy="989899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7" r="31065" b="62874"/>
            <a:stretch/>
          </p:blipFill>
          <p:spPr bwMode="auto">
            <a:xfrm>
              <a:off x="714066" y="2751590"/>
              <a:ext cx="5423983" cy="989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unde Klammer links 6"/>
            <p:cNvSpPr/>
            <p:nvPr/>
          </p:nvSpPr>
          <p:spPr>
            <a:xfrm flipH="1">
              <a:off x="6011212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unde Klammer links 12"/>
            <p:cNvSpPr/>
            <p:nvPr/>
          </p:nvSpPr>
          <p:spPr>
            <a:xfrm>
              <a:off x="693990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8093"/>
          <a:stretch/>
        </p:blipFill>
        <p:spPr bwMode="auto">
          <a:xfrm>
            <a:off x="307975" y="1565800"/>
            <a:ext cx="8114862" cy="139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3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Jitter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404581" y="2968524"/>
            <a:ext cx="8133676" cy="3222551"/>
            <a:chOff x="404581" y="2968524"/>
            <a:chExt cx="8133676" cy="322255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1" y="2968524"/>
              <a:ext cx="5883549" cy="322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521" y="3481170"/>
              <a:ext cx="2090736" cy="87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767" y="4550648"/>
              <a:ext cx="1952490" cy="4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679"/>
            <a:stretch/>
          </p:blipFill>
          <p:spPr bwMode="auto">
            <a:xfrm>
              <a:off x="6561829" y="5017170"/>
              <a:ext cx="1976428" cy="82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7" b="40153"/>
          <a:stretch/>
        </p:blipFill>
        <p:spPr bwMode="auto">
          <a:xfrm>
            <a:off x="404581" y="1208016"/>
            <a:ext cx="5025078" cy="130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8" r="45322" b="36588"/>
          <a:stretch/>
        </p:blipFill>
        <p:spPr bwMode="auto">
          <a:xfrm>
            <a:off x="5867654" y="1359017"/>
            <a:ext cx="2511212" cy="3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8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15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/>
              <a:t>MRiLab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MRiLab</a:t>
            </a:r>
            <a:r>
              <a:rPr lang="de-DE" dirty="0"/>
              <a:t> (1)</a:t>
            </a:r>
          </a:p>
        </p:txBody>
      </p:sp>
      <p:pic>
        <p:nvPicPr>
          <p:cNvPr id="14338" name="Picture 2" descr="http://mrilab.sourceforge.net/images/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18" y="1136308"/>
            <a:ext cx="6153765" cy="41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9309" y="5427677"/>
            <a:ext cx="746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Liu, J.V.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Velikina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W.F. Block, R.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Kijowski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A.A.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Samsonov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MRI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Multi-Pool Exchange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Transactions on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7463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MRiLab</a:t>
            </a:r>
            <a:r>
              <a:rPr lang="de-DE" dirty="0"/>
              <a:t> (2)</a:t>
            </a:r>
          </a:p>
        </p:txBody>
      </p:sp>
      <p:pic>
        <p:nvPicPr>
          <p:cNvPr id="51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38" y="1095765"/>
            <a:ext cx="7044725" cy="51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Phantomerstellung</a:t>
            </a:r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27653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Gerade Verbindung mit Pfeil 56"/>
          <p:cNvCxnSpPr/>
          <p:nvPr/>
        </p:nvCxnSpPr>
        <p:spPr bwMode="auto">
          <a:xfrm>
            <a:off x="56177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2" name="Gerade Verbindung mit Pfeil 61"/>
          <p:cNvCxnSpPr/>
          <p:nvPr/>
        </p:nvCxnSpPr>
        <p:spPr bwMode="auto">
          <a:xfrm flipH="1">
            <a:off x="27653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3" name="Gerade Verbindung mit Pfeil 62"/>
          <p:cNvCxnSpPr/>
          <p:nvPr/>
        </p:nvCxnSpPr>
        <p:spPr bwMode="auto">
          <a:xfrm flipH="1">
            <a:off x="56177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4" name="Gerade Verbindung mit Pfeil 63"/>
          <p:cNvCxnSpPr/>
          <p:nvPr/>
        </p:nvCxnSpPr>
        <p:spPr bwMode="auto">
          <a:xfrm flipH="1">
            <a:off x="7476962" y="3352800"/>
            <a:ext cx="11680" cy="48337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60" name="Gruppieren 59"/>
          <p:cNvGrpSpPr/>
          <p:nvPr/>
        </p:nvGrpSpPr>
        <p:grpSpPr>
          <a:xfrm>
            <a:off x="348594" y="993585"/>
            <a:ext cx="2616368" cy="2410887"/>
            <a:chOff x="348594" y="993585"/>
            <a:chExt cx="2616368" cy="241088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21" y="993585"/>
              <a:ext cx="2021831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feld 65"/>
            <p:cNvSpPr txBox="1"/>
            <p:nvPr/>
          </p:nvSpPr>
          <p:spPr>
            <a:xfrm>
              <a:off x="348594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2D-CAD</a:t>
              </a:r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3297042" y="1104206"/>
            <a:ext cx="2616368" cy="2300266"/>
            <a:chOff x="3297042" y="1104206"/>
            <a:chExt cx="2616368" cy="2300266"/>
          </a:xfrm>
        </p:grpSpPr>
        <p:pic>
          <p:nvPicPr>
            <p:cNvPr id="5" name="Picture 3" descr="C:\Users\MARVIN~1.NOL\AppData\Local\Temp\vmware-Marvin.Noll\VMwareDnD\90beb3b7\keyedite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9" t="5614" r="20602" b="6838"/>
            <a:stretch/>
          </p:blipFill>
          <p:spPr bwMode="auto">
            <a:xfrm>
              <a:off x="3697475" y="1104206"/>
              <a:ext cx="1667880" cy="175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feld 66"/>
            <p:cNvSpPr txBox="1"/>
            <p:nvPr/>
          </p:nvSpPr>
          <p:spPr>
            <a:xfrm>
              <a:off x="3297042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3D-CAD</a:t>
              </a:r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6147909" y="1087760"/>
            <a:ext cx="2616368" cy="2316712"/>
            <a:chOff x="6147909" y="1087760"/>
            <a:chExt cx="2616368" cy="2316712"/>
          </a:xfrm>
        </p:grpSpPr>
        <p:grpSp>
          <p:nvGrpSpPr>
            <p:cNvPr id="56" name="Gruppieren 55"/>
            <p:cNvGrpSpPr/>
            <p:nvPr/>
          </p:nvGrpSpPr>
          <p:grpSpPr>
            <a:xfrm>
              <a:off x="6606557" y="1087760"/>
              <a:ext cx="1699073" cy="1791650"/>
              <a:chOff x="362562" y="3598227"/>
              <a:chExt cx="2419350" cy="2551173"/>
            </a:xfrm>
          </p:grpSpPr>
          <p:pic>
            <p:nvPicPr>
              <p:cNvPr id="12" name="Picture 3" descr="C:\Users\MARVIN~1.NOL\AppData\Local\Temp\vmware-Marvin.Noll\VMwareDnD\90beb3b7\keyedited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5000" intensity="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89" t="5614" r="20602" b="6838"/>
              <a:stretch/>
            </p:blipFill>
            <p:spPr bwMode="auto">
              <a:xfrm>
                <a:off x="362562" y="3598227"/>
                <a:ext cx="2419350" cy="2551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" name="Gruppieren 12"/>
              <p:cNvGrpSpPr/>
              <p:nvPr/>
            </p:nvGrpSpPr>
            <p:grpSpPr>
              <a:xfrm>
                <a:off x="510222" y="3984242"/>
                <a:ext cx="2224026" cy="2109546"/>
                <a:chOff x="364923" y="2900252"/>
                <a:chExt cx="2224026" cy="2109546"/>
              </a:xfrm>
            </p:grpSpPr>
            <p:sp>
              <p:nvSpPr>
                <p:cNvPr id="14" name="Freihandform 13"/>
                <p:cNvSpPr/>
                <p:nvPr/>
              </p:nvSpPr>
              <p:spPr bwMode="auto">
                <a:xfrm>
                  <a:off x="1448261" y="4391139"/>
                  <a:ext cx="293891" cy="61642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616425">
                      <a:moveTo>
                        <a:pt x="0" y="68251"/>
                      </a:moveTo>
                      <a:lnTo>
                        <a:pt x="211921" y="616425"/>
                      </a:lnTo>
                      <a:lnTo>
                        <a:pt x="293891" y="0"/>
                      </a:lnTo>
                      <a:lnTo>
                        <a:pt x="0" y="6825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" name="Freihandform 14"/>
                <p:cNvSpPr/>
                <p:nvPr/>
              </p:nvSpPr>
              <p:spPr bwMode="auto">
                <a:xfrm>
                  <a:off x="1293957" y="4466078"/>
                  <a:ext cx="364376" cy="54339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16751"/>
                    <a:gd name="connsiteY0" fmla="*/ 541486 h 541815"/>
                    <a:gd name="connsiteX1" fmla="*/ 114766 w 316751"/>
                    <a:gd name="connsiteY1" fmla="*/ 0 h 541815"/>
                    <a:gd name="connsiteX2" fmla="*/ 316751 w 316751"/>
                    <a:gd name="connsiteY2" fmla="*/ 541815 h 541815"/>
                    <a:gd name="connsiteX3" fmla="*/ 0 w 316751"/>
                    <a:gd name="connsiteY3" fmla="*/ 541486 h 541815"/>
                    <a:gd name="connsiteX0" fmla="*/ 0 w 337706"/>
                    <a:gd name="connsiteY0" fmla="*/ 554821 h 554821"/>
                    <a:gd name="connsiteX1" fmla="*/ 135721 w 337706"/>
                    <a:gd name="connsiteY1" fmla="*/ 0 h 554821"/>
                    <a:gd name="connsiteX2" fmla="*/ 337706 w 337706"/>
                    <a:gd name="connsiteY2" fmla="*/ 541815 h 554821"/>
                    <a:gd name="connsiteX3" fmla="*/ 0 w 337706"/>
                    <a:gd name="connsiteY3" fmla="*/ 554821 h 554821"/>
                    <a:gd name="connsiteX0" fmla="*/ 0 w 347231"/>
                    <a:gd name="connsiteY0" fmla="*/ 554821 h 554821"/>
                    <a:gd name="connsiteX1" fmla="*/ 135721 w 347231"/>
                    <a:gd name="connsiteY1" fmla="*/ 0 h 554821"/>
                    <a:gd name="connsiteX2" fmla="*/ 347231 w 347231"/>
                    <a:gd name="connsiteY2" fmla="*/ 541815 h 554821"/>
                    <a:gd name="connsiteX3" fmla="*/ 0 w 347231"/>
                    <a:gd name="connsiteY3" fmla="*/ 554821 h 554821"/>
                    <a:gd name="connsiteX0" fmla="*/ 0 w 465341"/>
                    <a:gd name="connsiteY0" fmla="*/ 528151 h 541815"/>
                    <a:gd name="connsiteX1" fmla="*/ 253831 w 465341"/>
                    <a:gd name="connsiteY1" fmla="*/ 0 h 541815"/>
                    <a:gd name="connsiteX2" fmla="*/ 465341 w 465341"/>
                    <a:gd name="connsiteY2" fmla="*/ 541815 h 541815"/>
                    <a:gd name="connsiteX3" fmla="*/ 0 w 465341"/>
                    <a:gd name="connsiteY3" fmla="*/ 528151 h 541815"/>
                    <a:gd name="connsiteX0" fmla="*/ 0 w 364376"/>
                    <a:gd name="connsiteY0" fmla="*/ 543391 h 543391"/>
                    <a:gd name="connsiteX1" fmla="*/ 152866 w 364376"/>
                    <a:gd name="connsiteY1" fmla="*/ 0 h 543391"/>
                    <a:gd name="connsiteX2" fmla="*/ 364376 w 364376"/>
                    <a:gd name="connsiteY2" fmla="*/ 541815 h 543391"/>
                    <a:gd name="connsiteX3" fmla="*/ 0 w 364376"/>
                    <a:gd name="connsiteY3" fmla="*/ 543391 h 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376" h="543391">
                      <a:moveTo>
                        <a:pt x="0" y="543391"/>
                      </a:moveTo>
                      <a:lnTo>
                        <a:pt x="152866" y="0"/>
                      </a:lnTo>
                      <a:lnTo>
                        <a:pt x="364376" y="541815"/>
                      </a:lnTo>
                      <a:lnTo>
                        <a:pt x="0" y="5433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" name="Freihandform 15"/>
                <p:cNvSpPr/>
                <p:nvPr/>
              </p:nvSpPr>
              <p:spPr bwMode="auto">
                <a:xfrm>
                  <a:off x="364923" y="3916699"/>
                  <a:ext cx="314846" cy="6167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846" h="616754">
                      <a:moveTo>
                        <a:pt x="0" y="0"/>
                      </a:moveTo>
                      <a:lnTo>
                        <a:pt x="177631" y="616754"/>
                      </a:lnTo>
                      <a:lnTo>
                        <a:pt x="314846" y="3622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" name="Freihandform 16"/>
                <p:cNvSpPr/>
                <p:nvPr/>
              </p:nvSpPr>
              <p:spPr bwMode="auto">
                <a:xfrm>
                  <a:off x="674053" y="4272572"/>
                  <a:ext cx="248171" cy="50054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48171"/>
                    <a:gd name="connsiteY0" fmla="*/ 0 h 553889"/>
                    <a:gd name="connsiteX1" fmla="*/ 183346 w 248171"/>
                    <a:gd name="connsiteY1" fmla="*/ 553889 h 553889"/>
                    <a:gd name="connsiteX2" fmla="*/ 248171 w 248171"/>
                    <a:gd name="connsiteY2" fmla="*/ 131774 h 553889"/>
                    <a:gd name="connsiteX3" fmla="*/ 0 w 248171"/>
                    <a:gd name="connsiteY3" fmla="*/ 0 h 553889"/>
                    <a:gd name="connsiteX0" fmla="*/ 0 w 248171"/>
                    <a:gd name="connsiteY0" fmla="*/ 0 h 500549"/>
                    <a:gd name="connsiteX1" fmla="*/ 69046 w 248171"/>
                    <a:gd name="connsiteY1" fmla="*/ 500549 h 500549"/>
                    <a:gd name="connsiteX2" fmla="*/ 248171 w 248171"/>
                    <a:gd name="connsiteY2" fmla="*/ 131774 h 500549"/>
                    <a:gd name="connsiteX3" fmla="*/ 0 w 248171"/>
                    <a:gd name="connsiteY3" fmla="*/ 0 h 50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171" h="500549">
                      <a:moveTo>
                        <a:pt x="0" y="0"/>
                      </a:moveTo>
                      <a:lnTo>
                        <a:pt x="69046" y="500549"/>
                      </a:lnTo>
                      <a:lnTo>
                        <a:pt x="248171" y="1317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" name="Freihandform 17"/>
                <p:cNvSpPr/>
                <p:nvPr/>
              </p:nvSpPr>
              <p:spPr bwMode="auto">
                <a:xfrm>
                  <a:off x="1004139" y="4467983"/>
                  <a:ext cx="290081" cy="54181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06760"/>
                    <a:gd name="connsiteY0" fmla="*/ 0 h 523409"/>
                    <a:gd name="connsiteX1" fmla="*/ 0 w 306760"/>
                    <a:gd name="connsiteY1" fmla="*/ 523409 h 523409"/>
                    <a:gd name="connsiteX2" fmla="*/ 306760 w 306760"/>
                    <a:gd name="connsiteY2" fmla="*/ 181304 h 523409"/>
                    <a:gd name="connsiteX3" fmla="*/ 22394 w 306760"/>
                    <a:gd name="connsiteY3" fmla="*/ 0 h 523409"/>
                    <a:gd name="connsiteX0" fmla="*/ 49064 w 306760"/>
                    <a:gd name="connsiteY0" fmla="*/ 0 h 534839"/>
                    <a:gd name="connsiteX1" fmla="*/ 0 w 306760"/>
                    <a:gd name="connsiteY1" fmla="*/ 534839 h 534839"/>
                    <a:gd name="connsiteX2" fmla="*/ 306760 w 306760"/>
                    <a:gd name="connsiteY2" fmla="*/ 192734 h 534839"/>
                    <a:gd name="connsiteX3" fmla="*/ 49064 w 306760"/>
                    <a:gd name="connsiteY3" fmla="*/ 0 h 534839"/>
                    <a:gd name="connsiteX0" fmla="*/ 49064 w 230560"/>
                    <a:gd name="connsiteY0" fmla="*/ 0 h 534839"/>
                    <a:gd name="connsiteX1" fmla="*/ 0 w 230560"/>
                    <a:gd name="connsiteY1" fmla="*/ 534839 h 534839"/>
                    <a:gd name="connsiteX2" fmla="*/ 230560 w 230560"/>
                    <a:gd name="connsiteY2" fmla="*/ 61289 h 534839"/>
                    <a:gd name="connsiteX3" fmla="*/ 49064 w 230560"/>
                    <a:gd name="connsiteY3" fmla="*/ 0 h 534839"/>
                    <a:gd name="connsiteX0" fmla="*/ 0 w 210016"/>
                    <a:gd name="connsiteY0" fmla="*/ 461476 h 522765"/>
                    <a:gd name="connsiteX1" fmla="*/ 210016 w 210016"/>
                    <a:gd name="connsiteY1" fmla="*/ 0 h 522765"/>
                    <a:gd name="connsiteX2" fmla="*/ 181496 w 210016"/>
                    <a:gd name="connsiteY2" fmla="*/ 522765 h 522765"/>
                    <a:gd name="connsiteX3" fmla="*/ 0 w 210016"/>
                    <a:gd name="connsiteY3" fmla="*/ 461476 h 522765"/>
                    <a:gd name="connsiteX0" fmla="*/ 0 w 211921"/>
                    <a:gd name="connsiteY0" fmla="*/ 467191 h 522765"/>
                    <a:gd name="connsiteX1" fmla="*/ 211921 w 211921"/>
                    <a:gd name="connsiteY1" fmla="*/ 0 h 522765"/>
                    <a:gd name="connsiteX2" fmla="*/ 183401 w 211921"/>
                    <a:gd name="connsiteY2" fmla="*/ 522765 h 522765"/>
                    <a:gd name="connsiteX3" fmla="*/ 0 w 211921"/>
                    <a:gd name="connsiteY3" fmla="*/ 467191 h 522765"/>
                    <a:gd name="connsiteX0" fmla="*/ 0 w 290081"/>
                    <a:gd name="connsiteY0" fmla="*/ 467191 h 541815"/>
                    <a:gd name="connsiteX1" fmla="*/ 211921 w 290081"/>
                    <a:gd name="connsiteY1" fmla="*/ 0 h 541815"/>
                    <a:gd name="connsiteX2" fmla="*/ 290081 w 290081"/>
                    <a:gd name="connsiteY2" fmla="*/ 541815 h 541815"/>
                    <a:gd name="connsiteX3" fmla="*/ 0 w 290081"/>
                    <a:gd name="connsiteY3" fmla="*/ 467191 h 541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081" h="541815">
                      <a:moveTo>
                        <a:pt x="0" y="467191"/>
                      </a:moveTo>
                      <a:lnTo>
                        <a:pt x="211921" y="0"/>
                      </a:lnTo>
                      <a:lnTo>
                        <a:pt x="290081" y="541815"/>
                      </a:lnTo>
                      <a:lnTo>
                        <a:pt x="0" y="4671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" name="Freihandform 18"/>
                <p:cNvSpPr/>
                <p:nvPr/>
              </p:nvSpPr>
              <p:spPr bwMode="auto">
                <a:xfrm>
                  <a:off x="541225" y="4282087"/>
                  <a:ext cx="198641" cy="4903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  <a:gd name="connsiteX0" fmla="*/ 43349 w 211510"/>
                    <a:gd name="connsiteY0" fmla="*/ 0 h 599609"/>
                    <a:gd name="connsiteX1" fmla="*/ 0 w 211510"/>
                    <a:gd name="connsiteY1" fmla="*/ 599609 h 599609"/>
                    <a:gd name="connsiteX2" fmla="*/ 211510 w 211510"/>
                    <a:gd name="connsiteY2" fmla="*/ 127964 h 599609"/>
                    <a:gd name="connsiteX3" fmla="*/ 43349 w 211510"/>
                    <a:gd name="connsiteY3" fmla="*/ 0 h 599609"/>
                    <a:gd name="connsiteX0" fmla="*/ 43349 w 241990"/>
                    <a:gd name="connsiteY0" fmla="*/ 0 h 599609"/>
                    <a:gd name="connsiteX1" fmla="*/ 0 w 241990"/>
                    <a:gd name="connsiteY1" fmla="*/ 599609 h 599609"/>
                    <a:gd name="connsiteX2" fmla="*/ 241990 w 241990"/>
                    <a:gd name="connsiteY2" fmla="*/ 238454 h 599609"/>
                    <a:gd name="connsiteX3" fmla="*/ 43349 w 241990"/>
                    <a:gd name="connsiteY3" fmla="*/ 0 h 599609"/>
                    <a:gd name="connsiteX0" fmla="*/ 0 w 198641"/>
                    <a:gd name="connsiteY0" fmla="*/ 251926 h 490380"/>
                    <a:gd name="connsiteX1" fmla="*/ 137626 w 198641"/>
                    <a:gd name="connsiteY1" fmla="*/ 0 h 490380"/>
                    <a:gd name="connsiteX2" fmla="*/ 198641 w 198641"/>
                    <a:gd name="connsiteY2" fmla="*/ 490380 h 490380"/>
                    <a:gd name="connsiteX3" fmla="*/ 0 w 198641"/>
                    <a:gd name="connsiteY3" fmla="*/ 251926 h 49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641" h="490380">
                      <a:moveTo>
                        <a:pt x="0" y="251926"/>
                      </a:moveTo>
                      <a:lnTo>
                        <a:pt x="137626" y="0"/>
                      </a:lnTo>
                      <a:lnTo>
                        <a:pt x="198641" y="490380"/>
                      </a:lnTo>
                      <a:lnTo>
                        <a:pt x="0" y="25192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" name="Freihandform 19"/>
                <p:cNvSpPr/>
                <p:nvPr/>
              </p:nvSpPr>
              <p:spPr bwMode="auto">
                <a:xfrm>
                  <a:off x="746499" y="4416090"/>
                  <a:ext cx="259601" cy="51895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18190"/>
                    <a:gd name="connsiteY0" fmla="*/ 0 h 523409"/>
                    <a:gd name="connsiteX1" fmla="*/ 0 w 318190"/>
                    <a:gd name="connsiteY1" fmla="*/ 523409 h 523409"/>
                    <a:gd name="connsiteX2" fmla="*/ 318190 w 318190"/>
                    <a:gd name="connsiteY2" fmla="*/ 101294 h 523409"/>
                    <a:gd name="connsiteX3" fmla="*/ 22394 w 318190"/>
                    <a:gd name="connsiteY3" fmla="*/ 0 h 523409"/>
                    <a:gd name="connsiteX0" fmla="*/ 58589 w 318190"/>
                    <a:gd name="connsiteY0" fmla="*/ 0 h 580559"/>
                    <a:gd name="connsiteX1" fmla="*/ 0 w 318190"/>
                    <a:gd name="connsiteY1" fmla="*/ 580559 h 580559"/>
                    <a:gd name="connsiteX2" fmla="*/ 318190 w 318190"/>
                    <a:gd name="connsiteY2" fmla="*/ 158444 h 580559"/>
                    <a:gd name="connsiteX3" fmla="*/ 58589 w 318190"/>
                    <a:gd name="connsiteY3" fmla="*/ 0 h 580559"/>
                    <a:gd name="connsiteX0" fmla="*/ 0 w 259601"/>
                    <a:gd name="connsiteY0" fmla="*/ 360511 h 518955"/>
                    <a:gd name="connsiteX1" fmla="*/ 173821 w 259601"/>
                    <a:gd name="connsiteY1" fmla="*/ 0 h 518955"/>
                    <a:gd name="connsiteX2" fmla="*/ 259601 w 259601"/>
                    <a:gd name="connsiteY2" fmla="*/ 518955 h 518955"/>
                    <a:gd name="connsiteX3" fmla="*/ 0 w 259601"/>
                    <a:gd name="connsiteY3" fmla="*/ 360511 h 518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601" h="518955">
                      <a:moveTo>
                        <a:pt x="0" y="360511"/>
                      </a:moveTo>
                      <a:lnTo>
                        <a:pt x="173821" y="0"/>
                      </a:lnTo>
                      <a:lnTo>
                        <a:pt x="259601" y="518955"/>
                      </a:lnTo>
                      <a:lnTo>
                        <a:pt x="0" y="3605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" name="Freihandform 20"/>
                <p:cNvSpPr/>
                <p:nvPr/>
              </p:nvSpPr>
              <p:spPr bwMode="auto">
                <a:xfrm>
                  <a:off x="2026518" y="4012627"/>
                  <a:ext cx="221446" cy="71167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1446" h="711675">
                      <a:moveTo>
                        <a:pt x="0" y="218746"/>
                      </a:moveTo>
                      <a:lnTo>
                        <a:pt x="221446" y="711675"/>
                      </a:lnTo>
                      <a:lnTo>
                        <a:pt x="196736" y="0"/>
                      </a:lnTo>
                      <a:lnTo>
                        <a:pt x="0" y="21874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" name="Freihandform 21"/>
                <p:cNvSpPr/>
                <p:nvPr/>
              </p:nvSpPr>
              <p:spPr bwMode="auto">
                <a:xfrm>
                  <a:off x="1662143" y="4391724"/>
                  <a:ext cx="398666" cy="6176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8666" h="617686">
                      <a:moveTo>
                        <a:pt x="0" y="617686"/>
                      </a:moveTo>
                      <a:lnTo>
                        <a:pt x="82381" y="0"/>
                      </a:lnTo>
                      <a:lnTo>
                        <a:pt x="398666" y="471330"/>
                      </a:lnTo>
                      <a:lnTo>
                        <a:pt x="0" y="6176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" name="Freihandform 22"/>
                <p:cNvSpPr/>
                <p:nvPr/>
              </p:nvSpPr>
              <p:spPr bwMode="auto">
                <a:xfrm>
                  <a:off x="2026463" y="4240177"/>
                  <a:ext cx="228655" cy="62530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  <a:gd name="connsiteX0" fmla="*/ 0 w 461531"/>
                    <a:gd name="connsiteY0" fmla="*/ 577681 h 577681"/>
                    <a:gd name="connsiteX1" fmla="*/ 145246 w 461531"/>
                    <a:gd name="connsiteY1" fmla="*/ 0 h 577681"/>
                    <a:gd name="connsiteX2" fmla="*/ 461531 w 461531"/>
                    <a:gd name="connsiteY2" fmla="*/ 471330 h 577681"/>
                    <a:gd name="connsiteX3" fmla="*/ 0 w 461531"/>
                    <a:gd name="connsiteY3" fmla="*/ 577681 h 577681"/>
                    <a:gd name="connsiteX0" fmla="*/ 0 w 194831"/>
                    <a:gd name="connsiteY0" fmla="*/ 577681 h 577681"/>
                    <a:gd name="connsiteX1" fmla="*/ 145246 w 194831"/>
                    <a:gd name="connsiteY1" fmla="*/ 0 h 577681"/>
                    <a:gd name="connsiteX2" fmla="*/ 194831 w 194831"/>
                    <a:gd name="connsiteY2" fmla="*/ 438945 h 577681"/>
                    <a:gd name="connsiteX3" fmla="*/ 0 w 194831"/>
                    <a:gd name="connsiteY3" fmla="*/ 577681 h 577681"/>
                    <a:gd name="connsiteX0" fmla="*/ 33824 w 228655"/>
                    <a:gd name="connsiteY0" fmla="*/ 619591 h 619591"/>
                    <a:gd name="connsiteX1" fmla="*/ 0 w 228655"/>
                    <a:gd name="connsiteY1" fmla="*/ 0 h 619591"/>
                    <a:gd name="connsiteX2" fmla="*/ 228655 w 228655"/>
                    <a:gd name="connsiteY2" fmla="*/ 480855 h 619591"/>
                    <a:gd name="connsiteX3" fmla="*/ 33824 w 228655"/>
                    <a:gd name="connsiteY3" fmla="*/ 619591 h 619591"/>
                    <a:gd name="connsiteX0" fmla="*/ 33824 w 228655"/>
                    <a:gd name="connsiteY0" fmla="*/ 625306 h 625306"/>
                    <a:gd name="connsiteX1" fmla="*/ 0 w 228655"/>
                    <a:gd name="connsiteY1" fmla="*/ 0 h 625306"/>
                    <a:gd name="connsiteX2" fmla="*/ 228655 w 228655"/>
                    <a:gd name="connsiteY2" fmla="*/ 480855 h 625306"/>
                    <a:gd name="connsiteX3" fmla="*/ 33824 w 228655"/>
                    <a:gd name="connsiteY3" fmla="*/ 625306 h 62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55" h="625306">
                      <a:moveTo>
                        <a:pt x="33824" y="625306"/>
                      </a:moveTo>
                      <a:lnTo>
                        <a:pt x="0" y="0"/>
                      </a:lnTo>
                      <a:lnTo>
                        <a:pt x="228655" y="480855"/>
                      </a:lnTo>
                      <a:lnTo>
                        <a:pt x="33824" y="6253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4" name="Freihandform 23"/>
                <p:cNvSpPr/>
                <p:nvPr/>
              </p:nvSpPr>
              <p:spPr bwMode="auto">
                <a:xfrm>
                  <a:off x="2375598" y="3298730"/>
                  <a:ext cx="198586" cy="80502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86" h="805020">
                      <a:moveTo>
                        <a:pt x="0" y="435916"/>
                      </a:moveTo>
                      <a:lnTo>
                        <a:pt x="198586" y="805020"/>
                      </a:lnTo>
                      <a:lnTo>
                        <a:pt x="46241" y="0"/>
                      </a:lnTo>
                      <a:lnTo>
                        <a:pt x="0" y="4359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5" name="Freihandform 24"/>
                <p:cNvSpPr/>
                <p:nvPr/>
              </p:nvSpPr>
              <p:spPr bwMode="auto">
                <a:xfrm>
                  <a:off x="2231284" y="4015718"/>
                  <a:ext cx="251515" cy="7034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218609 w 415345"/>
                    <a:gd name="connsiteY0" fmla="*/ 370036 h 370036"/>
                    <a:gd name="connsiteX1" fmla="*/ 0 w 415345"/>
                    <a:gd name="connsiteY1" fmla="*/ 0 h 370036"/>
                    <a:gd name="connsiteX2" fmla="*/ 415345 w 415345"/>
                    <a:gd name="connsiteY2" fmla="*/ 151290 h 370036"/>
                    <a:gd name="connsiteX3" fmla="*/ 218609 w 415345"/>
                    <a:gd name="connsiteY3" fmla="*/ 370036 h 370036"/>
                    <a:gd name="connsiteX0" fmla="*/ 22394 w 415345"/>
                    <a:gd name="connsiteY0" fmla="*/ 703411 h 703411"/>
                    <a:gd name="connsiteX1" fmla="*/ 0 w 415345"/>
                    <a:gd name="connsiteY1" fmla="*/ 0 h 703411"/>
                    <a:gd name="connsiteX2" fmla="*/ 415345 w 415345"/>
                    <a:gd name="connsiteY2" fmla="*/ 151290 h 703411"/>
                    <a:gd name="connsiteX3" fmla="*/ 22394 w 415345"/>
                    <a:gd name="connsiteY3" fmla="*/ 703411 h 703411"/>
                    <a:gd name="connsiteX0" fmla="*/ 22394 w 251515"/>
                    <a:gd name="connsiteY0" fmla="*/ 703411 h 703411"/>
                    <a:gd name="connsiteX1" fmla="*/ 0 w 251515"/>
                    <a:gd name="connsiteY1" fmla="*/ 0 h 703411"/>
                    <a:gd name="connsiteX2" fmla="*/ 251515 w 251515"/>
                    <a:gd name="connsiteY2" fmla="*/ 397035 h 703411"/>
                    <a:gd name="connsiteX3" fmla="*/ 22394 w 251515"/>
                    <a:gd name="connsiteY3" fmla="*/ 703411 h 703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515" h="703411">
                      <a:moveTo>
                        <a:pt x="22394" y="703411"/>
                      </a:moveTo>
                      <a:lnTo>
                        <a:pt x="0" y="0"/>
                      </a:lnTo>
                      <a:lnTo>
                        <a:pt x="251515" y="397035"/>
                      </a:lnTo>
                      <a:lnTo>
                        <a:pt x="22394" y="7034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6" name="Freihandform 25"/>
                <p:cNvSpPr/>
                <p:nvPr/>
              </p:nvSpPr>
              <p:spPr bwMode="auto">
                <a:xfrm>
                  <a:off x="2376530" y="3743700"/>
                  <a:ext cx="200080" cy="665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410041"/>
                    <a:gd name="connsiteY0" fmla="*/ 597841 h 711675"/>
                    <a:gd name="connsiteX1" fmla="*/ 410041 w 410041"/>
                    <a:gd name="connsiteY1" fmla="*/ 711675 h 711675"/>
                    <a:gd name="connsiteX2" fmla="*/ 385331 w 410041"/>
                    <a:gd name="connsiteY2" fmla="*/ 0 h 711675"/>
                    <a:gd name="connsiteX3" fmla="*/ 0 w 410041"/>
                    <a:gd name="connsiteY3" fmla="*/ 597841 h 711675"/>
                    <a:gd name="connsiteX0" fmla="*/ 0 w 410041"/>
                    <a:gd name="connsiteY0" fmla="*/ 308281 h 422115"/>
                    <a:gd name="connsiteX1" fmla="*/ 410041 w 410041"/>
                    <a:gd name="connsiteY1" fmla="*/ 422115 h 422115"/>
                    <a:gd name="connsiteX2" fmla="*/ 93866 w 410041"/>
                    <a:gd name="connsiteY2" fmla="*/ 0 h 422115"/>
                    <a:gd name="connsiteX3" fmla="*/ 0 w 410041"/>
                    <a:gd name="connsiteY3" fmla="*/ 308281 h 422115"/>
                    <a:gd name="connsiteX0" fmla="*/ 106214 w 200080"/>
                    <a:gd name="connsiteY0" fmla="*/ 665311 h 665311"/>
                    <a:gd name="connsiteX1" fmla="*/ 0 w 200080"/>
                    <a:gd name="connsiteY1" fmla="*/ 0 h 665311"/>
                    <a:gd name="connsiteX2" fmla="*/ 200080 w 200080"/>
                    <a:gd name="connsiteY2" fmla="*/ 357030 h 665311"/>
                    <a:gd name="connsiteX3" fmla="*/ 106214 w 200080"/>
                    <a:gd name="connsiteY3" fmla="*/ 665311 h 665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80" h="665311">
                      <a:moveTo>
                        <a:pt x="106214" y="665311"/>
                      </a:moveTo>
                      <a:lnTo>
                        <a:pt x="0" y="0"/>
                      </a:lnTo>
                      <a:lnTo>
                        <a:pt x="200080" y="357030"/>
                      </a:lnTo>
                      <a:lnTo>
                        <a:pt x="106214" y="665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7" name="Freihandform 26"/>
                <p:cNvSpPr/>
                <p:nvPr/>
              </p:nvSpPr>
              <p:spPr bwMode="auto">
                <a:xfrm>
                  <a:off x="722688" y="3816324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8" name="Freihandform 27"/>
                <p:cNvSpPr/>
                <p:nvPr/>
              </p:nvSpPr>
              <p:spPr bwMode="auto">
                <a:xfrm>
                  <a:off x="544060" y="3721805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9" name="Freihandform 28"/>
                <p:cNvSpPr/>
                <p:nvPr/>
              </p:nvSpPr>
              <p:spPr bwMode="auto">
                <a:xfrm>
                  <a:off x="629350" y="3820537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0" name="Freihandform 29"/>
                <p:cNvSpPr/>
                <p:nvPr/>
              </p:nvSpPr>
              <p:spPr bwMode="auto">
                <a:xfrm>
                  <a:off x="578803" y="3651060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1" name="Freihandform 30"/>
                <p:cNvSpPr/>
                <p:nvPr/>
              </p:nvSpPr>
              <p:spPr bwMode="auto">
                <a:xfrm>
                  <a:off x="538141" y="3820537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2" name="Freihandform 31"/>
                <p:cNvSpPr/>
                <p:nvPr/>
              </p:nvSpPr>
              <p:spPr bwMode="auto">
                <a:xfrm>
                  <a:off x="720498" y="3649013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3" name="Freihandform 32"/>
                <p:cNvSpPr/>
                <p:nvPr/>
              </p:nvSpPr>
              <p:spPr bwMode="auto">
                <a:xfrm>
                  <a:off x="719632" y="3735905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4" name="Freihandform 33"/>
                <p:cNvSpPr/>
                <p:nvPr/>
              </p:nvSpPr>
              <p:spPr bwMode="auto">
                <a:xfrm>
                  <a:off x="1329229" y="4271061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" name="Freihandform 34"/>
                <p:cNvSpPr/>
                <p:nvPr/>
              </p:nvSpPr>
              <p:spPr bwMode="auto">
                <a:xfrm>
                  <a:off x="1150601" y="4176542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" name="Freihandform 35"/>
                <p:cNvSpPr/>
                <p:nvPr/>
              </p:nvSpPr>
              <p:spPr bwMode="auto">
                <a:xfrm>
                  <a:off x="1235891" y="4275274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" name="Freihandform 36"/>
                <p:cNvSpPr/>
                <p:nvPr/>
              </p:nvSpPr>
              <p:spPr bwMode="auto">
                <a:xfrm>
                  <a:off x="1185344" y="4105797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" name="Freihandform 37"/>
                <p:cNvSpPr/>
                <p:nvPr/>
              </p:nvSpPr>
              <p:spPr bwMode="auto">
                <a:xfrm>
                  <a:off x="1144682" y="4275274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" name="Freihandform 38"/>
                <p:cNvSpPr/>
                <p:nvPr/>
              </p:nvSpPr>
              <p:spPr bwMode="auto">
                <a:xfrm>
                  <a:off x="1327039" y="4103750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" name="Freihandform 39"/>
                <p:cNvSpPr/>
                <p:nvPr/>
              </p:nvSpPr>
              <p:spPr bwMode="auto">
                <a:xfrm>
                  <a:off x="1326173" y="4190642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" name="Freihandform 40"/>
                <p:cNvSpPr/>
                <p:nvPr/>
              </p:nvSpPr>
              <p:spPr bwMode="auto">
                <a:xfrm>
                  <a:off x="1214210" y="4459758"/>
                  <a:ext cx="236741" cy="5478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0 w 236741"/>
                    <a:gd name="connsiteY0" fmla="*/ 7291 h 547845"/>
                    <a:gd name="connsiteX1" fmla="*/ 82381 w 236741"/>
                    <a:gd name="connsiteY1" fmla="*/ 547845 h 547845"/>
                    <a:gd name="connsiteX2" fmla="*/ 236741 w 236741"/>
                    <a:gd name="connsiteY2" fmla="*/ 0 h 547845"/>
                    <a:gd name="connsiteX3" fmla="*/ 0 w 236741"/>
                    <a:gd name="connsiteY3" fmla="*/ 7291 h 547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741" h="547845">
                      <a:moveTo>
                        <a:pt x="0" y="7291"/>
                      </a:moveTo>
                      <a:lnTo>
                        <a:pt x="82381" y="547845"/>
                      </a:lnTo>
                      <a:lnTo>
                        <a:pt x="236741" y="0"/>
                      </a:lnTo>
                      <a:lnTo>
                        <a:pt x="0" y="72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" name="Freihandform 41"/>
                <p:cNvSpPr/>
                <p:nvPr/>
              </p:nvSpPr>
              <p:spPr bwMode="auto">
                <a:xfrm>
                  <a:off x="848914" y="2903828"/>
                  <a:ext cx="1287725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  <a:gd name="connsiteX0" fmla="*/ 330949 w 330949"/>
                    <a:gd name="connsiteY0" fmla="*/ 0 h 87164"/>
                    <a:gd name="connsiteX1" fmla="*/ 139010 w 330949"/>
                    <a:gd name="connsiteY1" fmla="*/ 87164 h 87164"/>
                    <a:gd name="connsiteX2" fmla="*/ 0 w 330949"/>
                    <a:gd name="connsiteY2" fmla="*/ 70814 h 87164"/>
                    <a:gd name="connsiteX3" fmla="*/ 330949 w 330949"/>
                    <a:gd name="connsiteY3" fmla="*/ 0 h 87164"/>
                    <a:gd name="connsiteX0" fmla="*/ 134734 w 139010"/>
                    <a:gd name="connsiteY0" fmla="*/ 0 h 151934"/>
                    <a:gd name="connsiteX1" fmla="*/ 139010 w 139010"/>
                    <a:gd name="connsiteY1" fmla="*/ 151934 h 151934"/>
                    <a:gd name="connsiteX2" fmla="*/ 0 w 139010"/>
                    <a:gd name="connsiteY2" fmla="*/ 135584 h 151934"/>
                    <a:gd name="connsiteX3" fmla="*/ 134734 w 139010"/>
                    <a:gd name="connsiteY3" fmla="*/ 0 h 151934"/>
                    <a:gd name="connsiteX0" fmla="*/ 134734 w 1287725"/>
                    <a:gd name="connsiteY0" fmla="*/ 0 h 1112054"/>
                    <a:gd name="connsiteX1" fmla="*/ 1287725 w 1287725"/>
                    <a:gd name="connsiteY1" fmla="*/ 1112054 h 1112054"/>
                    <a:gd name="connsiteX2" fmla="*/ 0 w 1287725"/>
                    <a:gd name="connsiteY2" fmla="*/ 135584 h 1112054"/>
                    <a:gd name="connsiteX3" fmla="*/ 134734 w 1287725"/>
                    <a:gd name="connsiteY3" fmla="*/ 0 h 1112054"/>
                    <a:gd name="connsiteX0" fmla="*/ 220459 w 1287725"/>
                    <a:gd name="connsiteY0" fmla="*/ 0 h 1197779"/>
                    <a:gd name="connsiteX1" fmla="*/ 1287725 w 1287725"/>
                    <a:gd name="connsiteY1" fmla="*/ 1197779 h 1197779"/>
                    <a:gd name="connsiteX2" fmla="*/ 0 w 1287725"/>
                    <a:gd name="connsiteY2" fmla="*/ 221309 h 1197779"/>
                    <a:gd name="connsiteX3" fmla="*/ 220459 w 1287725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725" h="1197779">
                      <a:moveTo>
                        <a:pt x="220459" y="0"/>
                      </a:moveTo>
                      <a:lnTo>
                        <a:pt x="1287725" y="1197779"/>
                      </a:lnTo>
                      <a:lnTo>
                        <a:pt x="0" y="221309"/>
                      </a:lnTo>
                      <a:lnTo>
                        <a:pt x="22045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" name="Freihandform 42"/>
                <p:cNvSpPr/>
                <p:nvPr/>
              </p:nvSpPr>
              <p:spPr bwMode="auto">
                <a:xfrm>
                  <a:off x="894166" y="3358410"/>
                  <a:ext cx="966356" cy="86630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6356" h="866309">
                      <a:moveTo>
                        <a:pt x="0" y="0"/>
                      </a:moveTo>
                      <a:lnTo>
                        <a:pt x="852001" y="866309"/>
                      </a:lnTo>
                      <a:lnTo>
                        <a:pt x="966356" y="7413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" name="Freihandform 43"/>
                <p:cNvSpPr/>
                <p:nvPr/>
              </p:nvSpPr>
              <p:spPr bwMode="auto">
                <a:xfrm rot="10800000">
                  <a:off x="788408" y="3358143"/>
                  <a:ext cx="958736" cy="86821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0 w 966356"/>
                    <a:gd name="connsiteY0" fmla="*/ 0 h 961559"/>
                    <a:gd name="connsiteX1" fmla="*/ 832951 w 966356"/>
                    <a:gd name="connsiteY1" fmla="*/ 961559 h 961559"/>
                    <a:gd name="connsiteX2" fmla="*/ 966356 w 966356"/>
                    <a:gd name="connsiteY2" fmla="*/ 741374 h 961559"/>
                    <a:gd name="connsiteX3" fmla="*/ 0 w 966356"/>
                    <a:gd name="connsiteY3" fmla="*/ 0 h 961559"/>
                    <a:gd name="connsiteX0" fmla="*/ 0 w 939686"/>
                    <a:gd name="connsiteY0" fmla="*/ 0 h 961559"/>
                    <a:gd name="connsiteX1" fmla="*/ 832951 w 939686"/>
                    <a:gd name="connsiteY1" fmla="*/ 961559 h 961559"/>
                    <a:gd name="connsiteX2" fmla="*/ 939686 w 939686"/>
                    <a:gd name="connsiteY2" fmla="*/ 849959 h 961559"/>
                    <a:gd name="connsiteX3" fmla="*/ 0 w 939686"/>
                    <a:gd name="connsiteY3" fmla="*/ 0 h 961559"/>
                    <a:gd name="connsiteX0" fmla="*/ 0 w 958736"/>
                    <a:gd name="connsiteY0" fmla="*/ 0 h 868214"/>
                    <a:gd name="connsiteX1" fmla="*/ 852001 w 958736"/>
                    <a:gd name="connsiteY1" fmla="*/ 868214 h 868214"/>
                    <a:gd name="connsiteX2" fmla="*/ 958736 w 958736"/>
                    <a:gd name="connsiteY2" fmla="*/ 756614 h 868214"/>
                    <a:gd name="connsiteX3" fmla="*/ 0 w 958736"/>
                    <a:gd name="connsiteY3" fmla="*/ 0 h 868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8736" h="868214">
                      <a:moveTo>
                        <a:pt x="0" y="0"/>
                      </a:moveTo>
                      <a:lnTo>
                        <a:pt x="852001" y="868214"/>
                      </a:lnTo>
                      <a:lnTo>
                        <a:pt x="958736" y="7566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5" name="Freihandform 44"/>
                <p:cNvSpPr/>
                <p:nvPr/>
              </p:nvSpPr>
              <p:spPr bwMode="auto">
                <a:xfrm>
                  <a:off x="1870370" y="3186767"/>
                  <a:ext cx="304745" cy="21733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745" h="217339">
                      <a:moveTo>
                        <a:pt x="242049" y="0"/>
                      </a:moveTo>
                      <a:lnTo>
                        <a:pt x="304745" y="217339"/>
                      </a:lnTo>
                      <a:lnTo>
                        <a:pt x="0" y="210514"/>
                      </a:lnTo>
                      <a:lnTo>
                        <a:pt x="24204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6" name="Freihandform 45"/>
                <p:cNvSpPr/>
                <p:nvPr/>
              </p:nvSpPr>
              <p:spPr bwMode="auto">
                <a:xfrm>
                  <a:off x="1874817" y="3403267"/>
                  <a:ext cx="297349" cy="2103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349" h="210345">
                      <a:moveTo>
                        <a:pt x="297349" y="11261"/>
                      </a:moveTo>
                      <a:lnTo>
                        <a:pt x="0" y="0"/>
                      </a:lnTo>
                      <a:lnTo>
                        <a:pt x="62920" y="210345"/>
                      </a:lnTo>
                      <a:lnTo>
                        <a:pt x="297349" y="1126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7" name="Freihandform 46"/>
                <p:cNvSpPr/>
                <p:nvPr/>
              </p:nvSpPr>
              <p:spPr bwMode="auto">
                <a:xfrm>
                  <a:off x="1075112" y="2900252"/>
                  <a:ext cx="1261631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1631" h="1197779">
                      <a:moveTo>
                        <a:pt x="0" y="0"/>
                      </a:moveTo>
                      <a:lnTo>
                        <a:pt x="1071076" y="1197779"/>
                      </a:lnTo>
                      <a:lnTo>
                        <a:pt x="1261631" y="9547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8" name="Freihandform 47"/>
                <p:cNvSpPr/>
                <p:nvPr/>
              </p:nvSpPr>
              <p:spPr bwMode="auto">
                <a:xfrm>
                  <a:off x="2228448" y="3732673"/>
                  <a:ext cx="255736" cy="6773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21446"/>
                    <a:gd name="connsiteY0" fmla="*/ 275896 h 768825"/>
                    <a:gd name="connsiteX1" fmla="*/ 221446 w 221446"/>
                    <a:gd name="connsiteY1" fmla="*/ 768825 h 768825"/>
                    <a:gd name="connsiteX2" fmla="*/ 143396 w 221446"/>
                    <a:gd name="connsiteY2" fmla="*/ 0 h 768825"/>
                    <a:gd name="connsiteX3" fmla="*/ 0 w 221446"/>
                    <a:gd name="connsiteY3" fmla="*/ 275896 h 768825"/>
                    <a:gd name="connsiteX0" fmla="*/ 0 w 255736"/>
                    <a:gd name="connsiteY0" fmla="*/ 275896 h 677385"/>
                    <a:gd name="connsiteX1" fmla="*/ 255736 w 255736"/>
                    <a:gd name="connsiteY1" fmla="*/ 677385 h 677385"/>
                    <a:gd name="connsiteX2" fmla="*/ 143396 w 255736"/>
                    <a:gd name="connsiteY2" fmla="*/ 0 h 677385"/>
                    <a:gd name="connsiteX3" fmla="*/ 0 w 255736"/>
                    <a:gd name="connsiteY3" fmla="*/ 275896 h 677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736" h="677385">
                      <a:moveTo>
                        <a:pt x="0" y="275896"/>
                      </a:moveTo>
                      <a:lnTo>
                        <a:pt x="255736" y="677385"/>
                      </a:lnTo>
                      <a:lnTo>
                        <a:pt x="143396" y="0"/>
                      </a:lnTo>
                      <a:lnTo>
                        <a:pt x="0" y="2758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9" name="Freihandform 48"/>
                <p:cNvSpPr/>
                <p:nvPr/>
              </p:nvSpPr>
              <p:spPr bwMode="auto">
                <a:xfrm>
                  <a:off x="820664" y="4037853"/>
                  <a:ext cx="223054" cy="2236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324019 w 324019"/>
                    <a:gd name="connsiteY0" fmla="*/ 74126 h 273210"/>
                    <a:gd name="connsiteX1" fmla="*/ 0 w 324019"/>
                    <a:gd name="connsiteY1" fmla="*/ 0 h 273210"/>
                    <a:gd name="connsiteX2" fmla="*/ 89590 w 324019"/>
                    <a:gd name="connsiteY2" fmla="*/ 273210 h 273210"/>
                    <a:gd name="connsiteX3" fmla="*/ 324019 w 324019"/>
                    <a:gd name="connsiteY3" fmla="*/ 74126 h 273210"/>
                    <a:gd name="connsiteX0" fmla="*/ 221149 w 221149"/>
                    <a:gd name="connsiteY0" fmla="*/ 211286 h 273210"/>
                    <a:gd name="connsiteX1" fmla="*/ 0 w 221149"/>
                    <a:gd name="connsiteY1" fmla="*/ 0 h 273210"/>
                    <a:gd name="connsiteX2" fmla="*/ 89590 w 221149"/>
                    <a:gd name="connsiteY2" fmla="*/ 273210 h 273210"/>
                    <a:gd name="connsiteX3" fmla="*/ 221149 w 221149"/>
                    <a:gd name="connsiteY3" fmla="*/ 211286 h 273210"/>
                    <a:gd name="connsiteX0" fmla="*/ 221149 w 221149"/>
                    <a:gd name="connsiteY0" fmla="*/ 211286 h 211286"/>
                    <a:gd name="connsiteX1" fmla="*/ 0 w 221149"/>
                    <a:gd name="connsiteY1" fmla="*/ 0 h 211286"/>
                    <a:gd name="connsiteX2" fmla="*/ 171505 w 221149"/>
                    <a:gd name="connsiteY2" fmla="*/ 75090 h 211286"/>
                    <a:gd name="connsiteX3" fmla="*/ 221149 w 221149"/>
                    <a:gd name="connsiteY3" fmla="*/ 211286 h 211286"/>
                    <a:gd name="connsiteX0" fmla="*/ 221149 w 221149"/>
                    <a:gd name="connsiteY0" fmla="*/ 211286 h 223680"/>
                    <a:gd name="connsiteX1" fmla="*/ 0 w 221149"/>
                    <a:gd name="connsiteY1" fmla="*/ 0 h 223680"/>
                    <a:gd name="connsiteX2" fmla="*/ 64825 w 221149"/>
                    <a:gd name="connsiteY2" fmla="*/ 223680 h 223680"/>
                    <a:gd name="connsiteX3" fmla="*/ 221149 w 221149"/>
                    <a:gd name="connsiteY3" fmla="*/ 211286 h 223680"/>
                    <a:gd name="connsiteX0" fmla="*/ 230674 w 230674"/>
                    <a:gd name="connsiteY0" fmla="*/ 209381 h 223680"/>
                    <a:gd name="connsiteX1" fmla="*/ 0 w 230674"/>
                    <a:gd name="connsiteY1" fmla="*/ 0 h 223680"/>
                    <a:gd name="connsiteX2" fmla="*/ 64825 w 230674"/>
                    <a:gd name="connsiteY2" fmla="*/ 223680 h 223680"/>
                    <a:gd name="connsiteX3" fmla="*/ 230674 w 230674"/>
                    <a:gd name="connsiteY3" fmla="*/ 209381 h 223680"/>
                    <a:gd name="connsiteX0" fmla="*/ 223054 w 223054"/>
                    <a:gd name="connsiteY0" fmla="*/ 209381 h 223680"/>
                    <a:gd name="connsiteX1" fmla="*/ 0 w 223054"/>
                    <a:gd name="connsiteY1" fmla="*/ 0 h 223680"/>
                    <a:gd name="connsiteX2" fmla="*/ 64825 w 223054"/>
                    <a:gd name="connsiteY2" fmla="*/ 223680 h 223680"/>
                    <a:gd name="connsiteX3" fmla="*/ 223054 w 223054"/>
                    <a:gd name="connsiteY3" fmla="*/ 209381 h 2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054" h="223680">
                      <a:moveTo>
                        <a:pt x="223054" y="209381"/>
                      </a:moveTo>
                      <a:lnTo>
                        <a:pt x="0" y="0"/>
                      </a:lnTo>
                      <a:lnTo>
                        <a:pt x="64825" y="223680"/>
                      </a:lnTo>
                      <a:lnTo>
                        <a:pt x="223054" y="2093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0" name="Freihandform 49"/>
                <p:cNvSpPr/>
                <p:nvPr/>
              </p:nvSpPr>
              <p:spPr bwMode="auto">
                <a:xfrm>
                  <a:off x="889894" y="4246774"/>
                  <a:ext cx="175315" cy="21622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297349 w 297349"/>
                    <a:gd name="connsiteY0" fmla="*/ 11261 h 450375"/>
                    <a:gd name="connsiteX1" fmla="*/ 0 w 297349"/>
                    <a:gd name="connsiteY1" fmla="*/ 0 h 450375"/>
                    <a:gd name="connsiteX2" fmla="*/ 59110 w 297349"/>
                    <a:gd name="connsiteY2" fmla="*/ 450375 h 450375"/>
                    <a:gd name="connsiteX3" fmla="*/ 297349 w 297349"/>
                    <a:gd name="connsiteY3" fmla="*/ 11261 h 450375"/>
                    <a:gd name="connsiteX0" fmla="*/ 413554 w 413554"/>
                    <a:gd name="connsiteY0" fmla="*/ 0 h 439114"/>
                    <a:gd name="connsiteX1" fmla="*/ 0 w 413554"/>
                    <a:gd name="connsiteY1" fmla="*/ 240199 h 439114"/>
                    <a:gd name="connsiteX2" fmla="*/ 175315 w 413554"/>
                    <a:gd name="connsiteY2" fmla="*/ 439114 h 439114"/>
                    <a:gd name="connsiteX3" fmla="*/ 413554 w 413554"/>
                    <a:gd name="connsiteY3" fmla="*/ 0 h 439114"/>
                    <a:gd name="connsiteX0" fmla="*/ 156379 w 175315"/>
                    <a:gd name="connsiteY0" fmla="*/ 0 h 216229"/>
                    <a:gd name="connsiteX1" fmla="*/ 0 w 175315"/>
                    <a:gd name="connsiteY1" fmla="*/ 17314 h 216229"/>
                    <a:gd name="connsiteX2" fmla="*/ 175315 w 175315"/>
                    <a:gd name="connsiteY2" fmla="*/ 216229 h 216229"/>
                    <a:gd name="connsiteX3" fmla="*/ 156379 w 175315"/>
                    <a:gd name="connsiteY3" fmla="*/ 0 h 21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315" h="216229">
                      <a:moveTo>
                        <a:pt x="156379" y="0"/>
                      </a:moveTo>
                      <a:lnTo>
                        <a:pt x="0" y="17314"/>
                      </a:lnTo>
                      <a:lnTo>
                        <a:pt x="175315" y="216229"/>
                      </a:lnTo>
                      <a:lnTo>
                        <a:pt x="15637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1" name="Freihandform 50"/>
                <p:cNvSpPr/>
                <p:nvPr/>
              </p:nvSpPr>
              <p:spPr bwMode="auto">
                <a:xfrm>
                  <a:off x="922224" y="4404474"/>
                  <a:ext cx="293891" cy="52912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529124">
                      <a:moveTo>
                        <a:pt x="0" y="0"/>
                      </a:moveTo>
                      <a:lnTo>
                        <a:pt x="82381" y="529124"/>
                      </a:lnTo>
                      <a:lnTo>
                        <a:pt x="293891" y="574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2" name="Freihandform 51"/>
                <p:cNvSpPr/>
                <p:nvPr/>
              </p:nvSpPr>
              <p:spPr bwMode="auto">
                <a:xfrm>
                  <a:off x="1750325" y="4107167"/>
                  <a:ext cx="170415" cy="24570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7934" h="699943">
                      <a:moveTo>
                        <a:pt x="0" y="343872"/>
                      </a:moveTo>
                      <a:lnTo>
                        <a:pt x="1145093" y="0"/>
                      </a:lnTo>
                      <a:lnTo>
                        <a:pt x="1747934" y="699943"/>
                      </a:lnTo>
                      <a:lnTo>
                        <a:pt x="0" y="343872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3" name="Freihandform 52"/>
                <p:cNvSpPr/>
                <p:nvPr/>
              </p:nvSpPr>
              <p:spPr bwMode="auto">
                <a:xfrm>
                  <a:off x="1755744" y="4231686"/>
                  <a:ext cx="163076" cy="218338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  <a:gd name="connsiteX0" fmla="*/ 0 w 4193247"/>
                    <a:gd name="connsiteY0" fmla="*/ 0 h 356071"/>
                    <a:gd name="connsiteX1" fmla="*/ 4193247 w 4193247"/>
                    <a:gd name="connsiteY1" fmla="*/ 19725 h 356071"/>
                    <a:gd name="connsiteX2" fmla="*/ 1747934 w 4193247"/>
                    <a:gd name="connsiteY2" fmla="*/ 356071 h 356071"/>
                    <a:gd name="connsiteX3" fmla="*/ 0 w 4193247"/>
                    <a:gd name="connsiteY3" fmla="*/ 0 h 356071"/>
                    <a:gd name="connsiteX0" fmla="*/ 0 w 4193247"/>
                    <a:gd name="connsiteY0" fmla="*/ 0 h 280095"/>
                    <a:gd name="connsiteX1" fmla="*/ 4193247 w 4193247"/>
                    <a:gd name="connsiteY1" fmla="*/ 19725 h 280095"/>
                    <a:gd name="connsiteX2" fmla="*/ 3174314 w 4193247"/>
                    <a:gd name="connsiteY2" fmla="*/ 280095 h 280095"/>
                    <a:gd name="connsiteX3" fmla="*/ 0 w 4193247"/>
                    <a:gd name="connsiteY3" fmla="*/ 0 h 280095"/>
                    <a:gd name="connsiteX0" fmla="*/ 0 w 1672659"/>
                    <a:gd name="connsiteY0" fmla="*/ 0 h 621985"/>
                    <a:gd name="connsiteX1" fmla="*/ 1672659 w 1672659"/>
                    <a:gd name="connsiteY1" fmla="*/ 361615 h 621985"/>
                    <a:gd name="connsiteX2" fmla="*/ 653726 w 1672659"/>
                    <a:gd name="connsiteY2" fmla="*/ 621985 h 621985"/>
                    <a:gd name="connsiteX3" fmla="*/ 0 w 1672659"/>
                    <a:gd name="connsiteY3" fmla="*/ 0 h 6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2659" h="621985">
                      <a:moveTo>
                        <a:pt x="0" y="0"/>
                      </a:moveTo>
                      <a:lnTo>
                        <a:pt x="1672659" y="361615"/>
                      </a:lnTo>
                      <a:lnTo>
                        <a:pt x="653726" y="6219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4" name="Freihandform 53"/>
                <p:cNvSpPr/>
                <p:nvPr/>
              </p:nvSpPr>
              <p:spPr bwMode="auto">
                <a:xfrm>
                  <a:off x="1742153" y="4230990"/>
                  <a:ext cx="312886" cy="6297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78651"/>
                    <a:gd name="connsiteY0" fmla="*/ 155881 h 704055"/>
                    <a:gd name="connsiteX1" fmla="*/ 211921 w 278651"/>
                    <a:gd name="connsiteY1" fmla="*/ 704055 h 704055"/>
                    <a:gd name="connsiteX2" fmla="*/ 278651 w 278651"/>
                    <a:gd name="connsiteY2" fmla="*/ 0 h 704055"/>
                    <a:gd name="connsiteX3" fmla="*/ 0 w 278651"/>
                    <a:gd name="connsiteY3" fmla="*/ 155881 h 704055"/>
                    <a:gd name="connsiteX0" fmla="*/ 0 w 312886"/>
                    <a:gd name="connsiteY0" fmla="*/ 155881 h 629760"/>
                    <a:gd name="connsiteX1" fmla="*/ 312886 w 312886"/>
                    <a:gd name="connsiteY1" fmla="*/ 629760 h 629760"/>
                    <a:gd name="connsiteX2" fmla="*/ 278651 w 312886"/>
                    <a:gd name="connsiteY2" fmla="*/ 0 h 629760"/>
                    <a:gd name="connsiteX3" fmla="*/ 0 w 312886"/>
                    <a:gd name="connsiteY3" fmla="*/ 155881 h 629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2886" h="629760">
                      <a:moveTo>
                        <a:pt x="0" y="155881"/>
                      </a:moveTo>
                      <a:lnTo>
                        <a:pt x="312886" y="629760"/>
                      </a:lnTo>
                      <a:lnTo>
                        <a:pt x="278651" y="0"/>
                      </a:lnTo>
                      <a:lnTo>
                        <a:pt x="0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5" name="Freihandform 54"/>
                <p:cNvSpPr/>
                <p:nvPr/>
              </p:nvSpPr>
              <p:spPr bwMode="auto">
                <a:xfrm>
                  <a:off x="2426969" y="3311033"/>
                  <a:ext cx="161980" cy="7796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  <a:gd name="connsiteX0" fmla="*/ 193844 w 240085"/>
                    <a:gd name="connsiteY0" fmla="*/ 435916 h 435916"/>
                    <a:gd name="connsiteX1" fmla="*/ 0 w 240085"/>
                    <a:gd name="connsiteY1" fmla="*/ 294480 h 435916"/>
                    <a:gd name="connsiteX2" fmla="*/ 240085 w 240085"/>
                    <a:gd name="connsiteY2" fmla="*/ 0 h 435916"/>
                    <a:gd name="connsiteX3" fmla="*/ 193844 w 240085"/>
                    <a:gd name="connsiteY3" fmla="*/ 435916 h 435916"/>
                    <a:gd name="connsiteX0" fmla="*/ 150029 w 240085"/>
                    <a:gd name="connsiteY0" fmla="*/ 1074091 h 1074091"/>
                    <a:gd name="connsiteX1" fmla="*/ 0 w 240085"/>
                    <a:gd name="connsiteY1" fmla="*/ 294480 h 1074091"/>
                    <a:gd name="connsiteX2" fmla="*/ 240085 w 240085"/>
                    <a:gd name="connsiteY2" fmla="*/ 0 h 1074091"/>
                    <a:gd name="connsiteX3" fmla="*/ 150029 w 240085"/>
                    <a:gd name="connsiteY3" fmla="*/ 1074091 h 1074091"/>
                    <a:gd name="connsiteX0" fmla="*/ 150029 w 161980"/>
                    <a:gd name="connsiteY0" fmla="*/ 779611 h 779611"/>
                    <a:gd name="connsiteX1" fmla="*/ 0 w 161980"/>
                    <a:gd name="connsiteY1" fmla="*/ 0 h 779611"/>
                    <a:gd name="connsiteX2" fmla="*/ 161980 w 161980"/>
                    <a:gd name="connsiteY2" fmla="*/ 616110 h 779611"/>
                    <a:gd name="connsiteX3" fmla="*/ 150029 w 161980"/>
                    <a:gd name="connsiteY3" fmla="*/ 779611 h 77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980" h="779611">
                      <a:moveTo>
                        <a:pt x="150029" y="779611"/>
                      </a:moveTo>
                      <a:lnTo>
                        <a:pt x="0" y="0"/>
                      </a:lnTo>
                      <a:lnTo>
                        <a:pt x="161980" y="616110"/>
                      </a:lnTo>
                      <a:lnTo>
                        <a:pt x="150029" y="7796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</p:grpSp>
        </p:grpSp>
        <p:sp>
          <p:nvSpPr>
            <p:cNvPr id="68" name="Textfeld 67"/>
            <p:cNvSpPr txBox="1"/>
            <p:nvPr/>
          </p:nvSpPr>
          <p:spPr>
            <a:xfrm>
              <a:off x="6147909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.</a:t>
              </a:r>
              <a:r>
                <a:rPr lang="de-DE" sz="2200" dirty="0" err="1"/>
                <a:t>stl</a:t>
              </a:r>
              <a:endParaRPr lang="de-DE" sz="2200" dirty="0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6349229" y="4060753"/>
            <a:ext cx="2616368" cy="2232018"/>
            <a:chOff x="6349229" y="4060753"/>
            <a:chExt cx="2616368" cy="2232018"/>
          </a:xfrm>
        </p:grpSpPr>
        <p:pic>
          <p:nvPicPr>
            <p:cNvPr id="8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109" y="4060753"/>
              <a:ext cx="1792000" cy="179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feld 68"/>
            <p:cNvSpPr txBox="1"/>
            <p:nvPr/>
          </p:nvSpPr>
          <p:spPr>
            <a:xfrm>
              <a:off x="6349229" y="5861884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.</a:t>
              </a:r>
              <a:r>
                <a:rPr lang="de-DE" sz="2200" dirty="0" err="1"/>
                <a:t>png</a:t>
              </a:r>
              <a:r>
                <a:rPr lang="de-DE" sz="2200" dirty="0"/>
                <a:t> Stack</a:t>
              </a:r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3185230" y="4216519"/>
            <a:ext cx="2616368" cy="2067121"/>
            <a:chOff x="3185230" y="4216519"/>
            <a:chExt cx="2616368" cy="2067121"/>
          </a:xfrm>
        </p:grpSpPr>
        <p:pic>
          <p:nvPicPr>
            <p:cNvPr id="9" name="Picture 2" descr="C:\Users\Marvin.Noll\Desktop\Praktikum\2018_06_00 Material Bericht\vobj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966" y="4216519"/>
              <a:ext cx="1719655" cy="148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feld 69"/>
            <p:cNvSpPr txBox="1"/>
            <p:nvPr/>
          </p:nvSpPr>
          <p:spPr>
            <a:xfrm>
              <a:off x="3185230" y="5852753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MATLAB .</a:t>
              </a:r>
              <a:r>
                <a:rPr lang="de-DE" sz="2200" dirty="0" err="1"/>
                <a:t>mat</a:t>
              </a:r>
              <a:endParaRPr lang="de-DE" sz="2200" dirty="0"/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284982" y="4062006"/>
            <a:ext cx="2616368" cy="2221634"/>
            <a:chOff x="284982" y="4062006"/>
            <a:chExt cx="2616368" cy="2221634"/>
          </a:xfrm>
        </p:grpSpPr>
        <p:sp>
          <p:nvSpPr>
            <p:cNvPr id="71" name="Textfeld 70"/>
            <p:cNvSpPr txBox="1"/>
            <p:nvPr/>
          </p:nvSpPr>
          <p:spPr>
            <a:xfrm>
              <a:off x="284982" y="5852753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 err="1"/>
                <a:t>MRiLab</a:t>
              </a:r>
              <a:r>
                <a:rPr lang="de-DE" sz="2200" dirty="0"/>
                <a:t> Phantom</a:t>
              </a:r>
            </a:p>
          </p:txBody>
        </p:sp>
        <p:pic>
          <p:nvPicPr>
            <p:cNvPr id="6150" name="Picture 6" descr="C:\Users\MARVIN~1.NOL\AppData\Local\Temp\vmware-Marvin.Noll\VMwareDnD\cacc164d\Series20_OU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39" y="4062006"/>
              <a:ext cx="1774254" cy="177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69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19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503727" y="3105835"/>
            <a:ext cx="61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Phasenrauschsimulation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00050" y="1201567"/>
            <a:ext cx="4885014" cy="490451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de-DE" sz="2200" dirty="0"/>
              <a:t>Grundlagen MRT</a:t>
            </a:r>
          </a:p>
          <a:p>
            <a:pPr>
              <a:spcBef>
                <a:spcPts val="2400"/>
              </a:spcBef>
            </a:pPr>
            <a:r>
              <a:rPr lang="de-DE" sz="2200" dirty="0"/>
              <a:t>Grundlagen Phasenrauschen</a:t>
            </a:r>
          </a:p>
          <a:p>
            <a:pPr>
              <a:spcBef>
                <a:spcPts val="2400"/>
              </a:spcBef>
            </a:pPr>
            <a:r>
              <a:rPr lang="de-DE" sz="2200" dirty="0" err="1"/>
              <a:t>MRiLab</a:t>
            </a:r>
            <a:endParaRPr lang="de-DE" sz="2200" dirty="0"/>
          </a:p>
          <a:p>
            <a:pPr>
              <a:spcBef>
                <a:spcPts val="2400"/>
              </a:spcBef>
            </a:pPr>
            <a:r>
              <a:rPr lang="en-US" sz="2200" dirty="0" err="1"/>
              <a:t>Phasenrauschsimulationen</a:t>
            </a:r>
            <a:endParaRPr lang="en-US" sz="22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t="3613" r="19109" b="4926"/>
          <a:stretch/>
        </p:blipFill>
        <p:spPr bwMode="auto">
          <a:xfrm>
            <a:off x="2986482" y="1652633"/>
            <a:ext cx="6056852" cy="46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(1)</a:t>
            </a:r>
          </a:p>
        </p:txBody>
      </p:sp>
      <p:pic>
        <p:nvPicPr>
          <p:cNvPr id="20489" name="Picture 9" descr="C:\Users\MARVIN~1.NOL\AppData\Local\Temp\vmware-Marvin.Noll\VMwareDnD\59c5a31c\lmkInBiospe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4" y="1191359"/>
            <a:ext cx="7705412" cy="483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 rot="20135698">
            <a:off x="3746924" y="1847280"/>
            <a:ext cx="34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Gradientenspulen</a:t>
            </a:r>
            <a:endParaRPr lang="de-DE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1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(2)</a:t>
            </a:r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G:\results\Series15_OU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G:\results\Series25_OU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6306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2576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99134" y="5519173"/>
            <a:ext cx="8130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Rekonstruierte MRT-Schnittbilder</a:t>
            </a:r>
          </a:p>
        </p:txBody>
      </p:sp>
    </p:spTree>
    <p:extLst>
      <p:ext uri="{BB962C8B-B14F-4D97-AF65-F5344CB8AC3E}">
        <p14:creationId xmlns:p14="http://schemas.microsoft.com/office/powerpoint/2010/main" val="3038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(3)</a:t>
            </a:r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6306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2571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69246" y="5453316"/>
            <a:ext cx="9213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dirty="0"/>
              <a:t>Differenz zwischen rekonstruierten Bildern </a:t>
            </a:r>
            <a:r>
              <a:rPr lang="de-DE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e-DE" sz="2100" dirty="0"/>
              <a:t> und den Phantomdaten </a:t>
            </a:r>
            <a:r>
              <a:rPr lang="de-DE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58" y="5820895"/>
            <a:ext cx="1828284" cy="38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0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nhaltsplatzhalter 20"/>
          <p:cNvSpPr>
            <a:spLocks noGrp="1"/>
          </p:cNvSpPr>
          <p:nvPr>
            <p:ph idx="1"/>
          </p:nvPr>
        </p:nvSpPr>
        <p:spPr>
          <a:xfrm>
            <a:off x="400050" y="3991191"/>
            <a:ext cx="4765972" cy="2114886"/>
          </a:xfrm>
        </p:spPr>
        <p:txBody>
          <a:bodyPr/>
          <a:lstStyle/>
          <a:p>
            <a:r>
              <a:rPr lang="de-DE" dirty="0" smtClean="0"/>
              <a:t>Invarianz gegen Verschiebung</a:t>
            </a:r>
          </a:p>
          <a:p>
            <a:r>
              <a:rPr lang="de-DE" dirty="0" smtClean="0"/>
              <a:t>Invarianz gegen Rotation</a:t>
            </a:r>
          </a:p>
          <a:p>
            <a:endParaRPr lang="de-DE" dirty="0" smtClean="0"/>
          </a:p>
          <a:p>
            <a:r>
              <a:rPr lang="de-DE" dirty="0" smtClean="0"/>
              <a:t>Unempfindlich auf additives Rauschen</a:t>
            </a:r>
          </a:p>
          <a:p>
            <a:r>
              <a:rPr lang="de-DE" dirty="0" smtClean="0"/>
              <a:t>Empfindlich auf „Geisterbilder“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Einschub: </a:t>
            </a:r>
            <a:r>
              <a:rPr lang="de-DE" dirty="0" err="1"/>
              <a:t>Bildqualitätsmetriken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935500" y="1547699"/>
            <a:ext cx="1853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MSE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35500" y="1926529"/>
            <a:ext cx="1338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PSNR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156391" y="1547698"/>
            <a:ext cx="1853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SSIM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156390" y="3063024"/>
            <a:ext cx="1853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CW-SSIM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156391" y="1926529"/>
            <a:ext cx="1853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M-SSIM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156391" y="2305360"/>
            <a:ext cx="1853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MS-SSIM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156391" y="2684191"/>
            <a:ext cx="1853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IW-SSIM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261614" y="1547699"/>
            <a:ext cx="2386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BRISQUE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261614" y="1926529"/>
            <a:ext cx="1853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NIQE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261614" y="2305360"/>
            <a:ext cx="1853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PIQE</a:t>
            </a:r>
          </a:p>
        </p:txBody>
      </p:sp>
      <p:cxnSp>
        <p:nvCxnSpPr>
          <p:cNvPr id="15" name="Gerade Verbindung 14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06862" y="104862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Full</a:t>
            </a:r>
            <a:r>
              <a:rPr lang="de-DE" sz="2200" u="sng" dirty="0"/>
              <a:t> Reference (FR)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074170" y="104862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No</a:t>
            </a:r>
            <a:r>
              <a:rPr lang="de-DE" sz="2200" u="sng" dirty="0"/>
              <a:t> Reference (NR)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5286786" y="4435388"/>
                <a:ext cx="3505126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𝑀𝑆𝐸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786" y="4435388"/>
                <a:ext cx="3505126" cy="8714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/>
          <p:cNvSpPr txBox="1"/>
          <p:nvPr/>
        </p:nvSpPr>
        <p:spPr>
          <a:xfrm>
            <a:off x="5710881" y="5564046"/>
            <a:ext cx="265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Modelle für NR?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5077204" y="3560304"/>
            <a:ext cx="3688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smtClean="0"/>
              <a:t>Probleme klassischer Metriken</a:t>
            </a:r>
            <a:endParaRPr lang="de-DE" sz="2200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406862" y="3560304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smtClean="0"/>
              <a:t>Anforderungen für MRT</a:t>
            </a:r>
            <a:endParaRPr lang="de-DE" sz="2200" u="sng" dirty="0"/>
          </a:p>
        </p:txBody>
      </p:sp>
    </p:spTree>
    <p:extLst>
      <p:ext uri="{BB962C8B-B14F-4D97-AF65-F5344CB8AC3E}">
        <p14:creationId xmlns:p14="http://schemas.microsoft.com/office/powerpoint/2010/main" val="1199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19" grpId="0"/>
      <p:bldP spid="22" grpId="0"/>
      <p:bldP spid="25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(4)</a:t>
            </a:r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5285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02830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0.00572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0.6109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0.008520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0.655</a:t>
            </a:r>
          </a:p>
        </p:txBody>
      </p:sp>
    </p:spTree>
    <p:extLst>
      <p:ext uri="{BB962C8B-B14F-4D97-AF65-F5344CB8AC3E}">
        <p14:creationId xmlns:p14="http://schemas.microsoft.com/office/powerpoint/2010/main" val="347584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 descr="C:\Users\MARVIN~1.NOL\AppData\Local\Temp\vmware-Marvin.Noll\VMwareDnD\8cb89fa7\Series23_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MARVIN~1.NOL\AppData\Local\Temp\vmware-Marvin.Noll\VMwareDnD\c1c603eb\Series28_OU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42273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Reines (1/f)-Phasenrauschen (1)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34719" y="1099101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09910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</p:spTree>
    <p:extLst>
      <p:ext uri="{BB962C8B-B14F-4D97-AF65-F5344CB8AC3E}">
        <p14:creationId xmlns:p14="http://schemas.microsoft.com/office/powerpoint/2010/main" val="35762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42273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MARVIN~1.NOL\AppData\Local\Temp\vmware-Marvin.Noll\VMwareDnD\d1c6332b\Series23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4991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Reines (1/f)-Phasenrauschen (2)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34719" y="1101150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0383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0.0041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0.7079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0.0541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0.4758</a:t>
            </a:r>
          </a:p>
        </p:txBody>
      </p:sp>
    </p:spTree>
    <p:extLst>
      <p:ext uri="{BB962C8B-B14F-4D97-AF65-F5344CB8AC3E}">
        <p14:creationId xmlns:p14="http://schemas.microsoft.com/office/powerpoint/2010/main" val="41925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27</a:t>
            </a:fld>
            <a:endParaRPr lang="de-DE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t="6568" r="21126" b="6404"/>
          <a:stretch/>
        </p:blipFill>
        <p:spPr bwMode="auto">
          <a:xfrm>
            <a:off x="2172749" y="2596376"/>
            <a:ext cx="4718805" cy="35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MARVIN~1.NOL\AppData\Local\Temp\vmware-Marvin.Noll\VMwareDnD\90beb3b7\keyedited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t="5614" r="20602" b="6838"/>
          <a:stretch/>
        </p:blipFill>
        <p:spPr bwMode="auto">
          <a:xfrm>
            <a:off x="362244" y="1424528"/>
            <a:ext cx="1723956" cy="18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/>
          <p:cNvSpPr/>
          <p:nvPr/>
        </p:nvSpPr>
        <p:spPr>
          <a:xfrm>
            <a:off x="2197916" y="2415908"/>
            <a:ext cx="1061207" cy="1703355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072081"/>
              <a:gd name="connsiteY0" fmla="*/ 0 h 1140903"/>
              <a:gd name="connsiteX1" fmla="*/ 2072081 w 2072081"/>
              <a:gd name="connsiteY1" fmla="*/ 1140903 h 1140903"/>
              <a:gd name="connsiteX0" fmla="*/ 0 w 2072081"/>
              <a:gd name="connsiteY0" fmla="*/ 296 h 1141199"/>
              <a:gd name="connsiteX1" fmla="*/ 2072081 w 2072081"/>
              <a:gd name="connsiteY1" fmla="*/ 1141199 h 1141199"/>
              <a:gd name="connsiteX0" fmla="*/ 0 w 2340110"/>
              <a:gd name="connsiteY0" fmla="*/ 163 h 1795537"/>
              <a:gd name="connsiteX1" fmla="*/ 2340110 w 2340110"/>
              <a:gd name="connsiteY1" fmla="*/ 1795537 h 1795537"/>
              <a:gd name="connsiteX0" fmla="*/ 0 w 2340110"/>
              <a:gd name="connsiteY0" fmla="*/ 127 h 1795785"/>
              <a:gd name="connsiteX1" fmla="*/ 2340110 w 2340110"/>
              <a:gd name="connsiteY1" fmla="*/ 1795501 h 179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110" h="1795785">
                <a:moveTo>
                  <a:pt x="0" y="127"/>
                </a:moveTo>
                <a:cubicBezTo>
                  <a:pt x="1381387" y="-17561"/>
                  <a:pt x="1288606" y="1822033"/>
                  <a:pt x="2340110" y="179550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78" y="1100471"/>
            <a:ext cx="1970399" cy="14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ihandform 22"/>
          <p:cNvSpPr/>
          <p:nvPr/>
        </p:nvSpPr>
        <p:spPr>
          <a:xfrm flipV="1">
            <a:off x="2172749" y="1811659"/>
            <a:ext cx="1786854" cy="604370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505" y="1158775"/>
            <a:ext cx="1437601" cy="14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ihandform 24"/>
          <p:cNvSpPr/>
          <p:nvPr/>
        </p:nvSpPr>
        <p:spPr>
          <a:xfrm flipV="1">
            <a:off x="6227284" y="1669409"/>
            <a:ext cx="962081" cy="208166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4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Ergänzungen (1)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646529" y="1332252"/>
            <a:ext cx="7850943" cy="4170474"/>
            <a:chOff x="963619" y="2102470"/>
            <a:chExt cx="6840760" cy="3633858"/>
          </a:xfrm>
        </p:grpSpPr>
        <p:cxnSp>
          <p:nvCxnSpPr>
            <p:cNvPr id="6" name="Gerade Verbindung mit Pfeil 5"/>
            <p:cNvCxnSpPr>
              <a:endCxn id="34" idx="2"/>
            </p:cNvCxnSpPr>
            <p:nvPr/>
          </p:nvCxnSpPr>
          <p:spPr>
            <a:xfrm flipV="1">
              <a:off x="5345704" y="4363581"/>
              <a:ext cx="0" cy="61067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/>
            <p:cNvGrpSpPr/>
            <p:nvPr/>
          </p:nvGrpSpPr>
          <p:grpSpPr>
            <a:xfrm>
              <a:off x="963619" y="2750542"/>
              <a:ext cx="6840760" cy="1345046"/>
              <a:chOff x="971600" y="1275606"/>
              <a:chExt cx="6840760" cy="1345046"/>
            </a:xfrm>
          </p:grpSpPr>
          <p:sp>
            <p:nvSpPr>
              <p:cNvPr id="132" name="Rechteck 5"/>
              <p:cNvSpPr/>
              <p:nvPr/>
            </p:nvSpPr>
            <p:spPr>
              <a:xfrm>
                <a:off x="971600" y="1275606"/>
                <a:ext cx="6840760" cy="1345046"/>
              </a:xfrm>
              <a:custGeom>
                <a:avLst/>
                <a:gdLst/>
                <a:ahLst/>
                <a:cxnLst/>
                <a:rect l="l" t="t" r="r" b="b"/>
                <a:pathLst>
                  <a:path w="6840760" h="1345046">
                    <a:moveTo>
                      <a:pt x="0" y="0"/>
                    </a:moveTo>
                    <a:lnTo>
                      <a:pt x="6840760" y="0"/>
                    </a:lnTo>
                    <a:lnTo>
                      <a:pt x="6840760" y="1345046"/>
                    </a:lnTo>
                    <a:lnTo>
                      <a:pt x="5832648" y="1345046"/>
                    </a:lnTo>
                    <a:lnTo>
                      <a:pt x="5832648" y="372938"/>
                    </a:lnTo>
                    <a:lnTo>
                      <a:pt x="2917766" y="372938"/>
                    </a:lnTo>
                    <a:lnTo>
                      <a:pt x="2917766" y="1345046"/>
                    </a:lnTo>
                    <a:lnTo>
                      <a:pt x="0" y="13450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971601" y="1275606"/>
                <a:ext cx="68407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b="1" u="sng" dirty="0" err="1">
                    <a:latin typeface="Century Schoolbook" panose="02040604050505020304" pitchFamily="18" charset="0"/>
                  </a:rPr>
                  <a:t>MRiLab</a:t>
                </a:r>
                <a:endParaRPr lang="de-DE" sz="1100" b="1" u="sng" dirty="0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8" name="Textfeld 7"/>
            <p:cNvSpPr txBox="1"/>
            <p:nvPr/>
          </p:nvSpPr>
          <p:spPr>
            <a:xfrm>
              <a:off x="1539683" y="2246486"/>
              <a:ext cx="7920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>
                  <a:latin typeface="Century Schoolbook" panose="02040604050505020304" pitchFamily="18" charset="0"/>
                </a:rPr>
                <a:t>phantom</a:t>
              </a:r>
              <a:endParaRPr lang="de-DE" sz="1100" dirty="0">
                <a:latin typeface="Century Schoolbook" panose="02040604050505020304" pitchFamily="18" charset="0"/>
              </a:endParaRPr>
            </a:p>
            <a:p>
              <a:r>
                <a:rPr lang="de-DE" sz="1100" dirty="0" err="1">
                  <a:latin typeface="Century Schoolbook" panose="02040604050505020304" pitchFamily="18" charset="0"/>
                </a:rPr>
                <a:t>data</a:t>
              </a:r>
              <a:r>
                <a:rPr lang="de-DE" sz="1100" dirty="0">
                  <a:latin typeface="Century Schoolbook" panose="02040604050505020304" pitchFamily="18" charset="0"/>
                </a:rPr>
                <a:t> in</a:t>
              </a: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210665" y="2246486"/>
              <a:ext cx="10801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100" dirty="0" err="1">
                  <a:latin typeface="Century Schoolbook" panose="02040604050505020304" pitchFamily="18" charset="0"/>
                </a:rPr>
                <a:t>reconstructed</a:t>
              </a:r>
              <a:r>
                <a:rPr lang="de-DE" sz="1100" dirty="0">
                  <a:latin typeface="Century Schoolbook" panose="02040604050505020304" pitchFamily="18" charset="0"/>
                </a:rPr>
                <a:t> </a:t>
              </a:r>
              <a:r>
                <a:rPr lang="de-DE" sz="1100" dirty="0" err="1">
                  <a:latin typeface="Century Schoolbook" panose="02040604050505020304" pitchFamily="18" charset="0"/>
                </a:rPr>
                <a:t>image</a:t>
              </a:r>
              <a:r>
                <a:rPr lang="de-DE" sz="1100" dirty="0">
                  <a:latin typeface="Century Schoolbook" panose="02040604050505020304" pitchFamily="18" charset="0"/>
                </a:rPr>
                <a:t> out</a:t>
              </a:r>
            </a:p>
          </p:txBody>
        </p:sp>
        <p:cxnSp>
          <p:nvCxnSpPr>
            <p:cNvPr id="10" name="Gerade Verbindung mit Pfeil 9"/>
            <p:cNvCxnSpPr>
              <a:stCxn id="39" idx="3"/>
              <a:endCxn id="11" idx="2"/>
            </p:cNvCxnSpPr>
            <p:nvPr/>
          </p:nvCxnSpPr>
          <p:spPr>
            <a:xfrm>
              <a:off x="4780043" y="3662959"/>
              <a:ext cx="378068" cy="0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/>
          </p:nvSpPr>
          <p:spPr>
            <a:xfrm>
              <a:off x="5158111" y="3482939"/>
              <a:ext cx="360040" cy="3600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mit Pfeil 11"/>
            <p:cNvCxnSpPr>
              <a:stCxn id="11" idx="6"/>
              <a:endCxn id="38" idx="1"/>
            </p:cNvCxnSpPr>
            <p:nvPr/>
          </p:nvCxnSpPr>
          <p:spPr>
            <a:xfrm>
              <a:off x="5518151" y="3662959"/>
              <a:ext cx="414020" cy="0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6400171" y="3423065"/>
              <a:ext cx="54011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>
              <a:off x="6400171" y="3902670"/>
              <a:ext cx="54011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/>
            <p:cNvSpPr/>
            <p:nvPr/>
          </p:nvSpPr>
          <p:spPr>
            <a:xfrm>
              <a:off x="6940283" y="3338923"/>
              <a:ext cx="720080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Image</a:t>
              </a:r>
            </a:p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Reconst</a:t>
              </a:r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.</a:t>
              </a:r>
            </a:p>
          </p:txBody>
        </p:sp>
        <p:cxnSp>
          <p:nvCxnSpPr>
            <p:cNvPr id="16" name="Gerade Verbindung mit Pfeil 15"/>
            <p:cNvCxnSpPr>
              <a:stCxn id="15" idx="0"/>
            </p:cNvCxnSpPr>
            <p:nvPr/>
          </p:nvCxnSpPr>
          <p:spPr>
            <a:xfrm flipV="1">
              <a:off x="7300323" y="2102471"/>
              <a:ext cx="0" cy="123645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/>
            <p:cNvSpPr/>
            <p:nvPr/>
          </p:nvSpPr>
          <p:spPr>
            <a:xfrm>
              <a:off x="3123859" y="3338923"/>
              <a:ext cx="648072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5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add</a:t>
              </a:r>
              <a:r>
                <a: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de-DE" sz="75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amplitude</a:t>
              </a:r>
              <a:r>
                <a: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de-DE" sz="75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noise</a:t>
              </a:r>
              <a:endParaRPr lang="de-DE" sz="75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18" name="Gerade Verbindung mit Pfeil 17"/>
            <p:cNvCxnSpPr/>
            <p:nvPr/>
          </p:nvCxnSpPr>
          <p:spPr>
            <a:xfrm>
              <a:off x="3771931" y="3423065"/>
              <a:ext cx="5415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>
              <a:off x="3771931" y="3902670"/>
              <a:ext cx="5415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endCxn id="21" idx="0"/>
            </p:cNvCxnSpPr>
            <p:nvPr/>
          </p:nvCxnSpPr>
          <p:spPr>
            <a:xfrm>
              <a:off x="1539683" y="2102470"/>
              <a:ext cx="0" cy="123645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 20"/>
            <p:cNvSpPr/>
            <p:nvPr/>
          </p:nvSpPr>
          <p:spPr>
            <a:xfrm>
              <a:off x="1215647" y="3338923"/>
              <a:ext cx="648072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MR </a:t>
              </a:r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sequence</a:t>
              </a:r>
              <a:endParaRPr lang="de-DE" sz="8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2061741" y="3338923"/>
              <a:ext cx="864096" cy="27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Bloch </a:t>
              </a:r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solver</a:t>
              </a:r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(CPU)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2061741" y="3711280"/>
              <a:ext cx="864096" cy="27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Bloch </a:t>
              </a:r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solver</a:t>
              </a:r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(GPU)</a:t>
              </a:r>
            </a:p>
          </p:txBody>
        </p:sp>
        <p:cxnSp>
          <p:nvCxnSpPr>
            <p:cNvPr id="24" name="Gerade Verbindung mit Pfeil 23"/>
            <p:cNvCxnSpPr>
              <a:endCxn id="22" idx="1"/>
            </p:cNvCxnSpPr>
            <p:nvPr/>
          </p:nvCxnSpPr>
          <p:spPr>
            <a:xfrm>
              <a:off x="1863719" y="3476780"/>
              <a:ext cx="198022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/>
            <p:cNvCxnSpPr>
              <a:endCxn id="23" idx="1"/>
            </p:cNvCxnSpPr>
            <p:nvPr/>
          </p:nvCxnSpPr>
          <p:spPr>
            <a:xfrm>
              <a:off x="1863719" y="3849137"/>
              <a:ext cx="198022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>
              <a:stCxn id="23" idx="3"/>
            </p:cNvCxnSpPr>
            <p:nvPr/>
          </p:nvCxnSpPr>
          <p:spPr>
            <a:xfrm>
              <a:off x="2925837" y="3849138"/>
              <a:ext cx="20054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/>
            <p:cNvCxnSpPr>
              <a:stCxn id="22" idx="3"/>
            </p:cNvCxnSpPr>
            <p:nvPr/>
          </p:nvCxnSpPr>
          <p:spPr>
            <a:xfrm>
              <a:off x="2925837" y="3476781"/>
              <a:ext cx="19802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/>
            <p:cNvGrpSpPr/>
            <p:nvPr/>
          </p:nvGrpSpPr>
          <p:grpSpPr>
            <a:xfrm>
              <a:off x="2644953" y="4715204"/>
              <a:ext cx="1754999" cy="1021124"/>
              <a:chOff x="3193122" y="2926699"/>
              <a:chExt cx="1772879" cy="1031528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3277296" y="2926699"/>
                <a:ext cx="1672872" cy="10183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cxnSp>
            <p:nvCxnSpPr>
              <p:cNvPr id="79" name="Gerade Verbindung 78"/>
              <p:cNvCxnSpPr/>
              <p:nvPr/>
            </p:nvCxnSpPr>
            <p:spPr>
              <a:xfrm>
                <a:off x="3417343" y="3159170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/>
            </p:nvCxnSpPr>
            <p:spPr>
              <a:xfrm>
                <a:off x="3407455" y="3321188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/>
            </p:nvCxnSpPr>
            <p:spPr>
              <a:xfrm>
                <a:off x="3421313" y="3483206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/>
            </p:nvCxnSpPr>
            <p:spPr>
              <a:xfrm>
                <a:off x="3421313" y="3645224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/>
            </p:nvCxnSpPr>
            <p:spPr>
              <a:xfrm>
                <a:off x="355251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/>
              <p:cNvCxnSpPr/>
              <p:nvPr/>
            </p:nvCxnSpPr>
            <p:spPr>
              <a:xfrm>
                <a:off x="361266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/>
              <p:cNvCxnSpPr/>
              <p:nvPr/>
            </p:nvCxnSpPr>
            <p:spPr>
              <a:xfrm>
                <a:off x="3650380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/>
              <p:cNvCxnSpPr/>
              <p:nvPr/>
            </p:nvCxnSpPr>
            <p:spPr>
              <a:xfrm>
                <a:off x="368047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86"/>
              <p:cNvCxnSpPr/>
              <p:nvPr/>
            </p:nvCxnSpPr>
            <p:spPr>
              <a:xfrm>
                <a:off x="370257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87"/>
              <p:cNvCxnSpPr/>
              <p:nvPr/>
            </p:nvCxnSpPr>
            <p:spPr>
              <a:xfrm>
                <a:off x="371933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/>
              <p:cNvCxnSpPr/>
              <p:nvPr/>
            </p:nvCxnSpPr>
            <p:spPr>
              <a:xfrm>
                <a:off x="3731531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/>
              <p:cNvCxnSpPr/>
              <p:nvPr/>
            </p:nvCxnSpPr>
            <p:spPr>
              <a:xfrm>
                <a:off x="3853361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/>
              <p:cNvCxnSpPr/>
              <p:nvPr/>
            </p:nvCxnSpPr>
            <p:spPr>
              <a:xfrm>
                <a:off x="391351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/>
              <p:cNvCxnSpPr/>
              <p:nvPr/>
            </p:nvCxnSpPr>
            <p:spPr>
              <a:xfrm>
                <a:off x="395123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/>
              <p:cNvCxnSpPr/>
              <p:nvPr/>
            </p:nvCxnSpPr>
            <p:spPr>
              <a:xfrm>
                <a:off x="3981328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/>
              <p:cNvCxnSpPr/>
              <p:nvPr/>
            </p:nvCxnSpPr>
            <p:spPr>
              <a:xfrm>
                <a:off x="400342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/>
              <p:cNvCxnSpPr/>
              <p:nvPr/>
            </p:nvCxnSpPr>
            <p:spPr>
              <a:xfrm>
                <a:off x="4020187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95"/>
              <p:cNvCxnSpPr/>
              <p:nvPr/>
            </p:nvCxnSpPr>
            <p:spPr>
              <a:xfrm>
                <a:off x="4032381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96"/>
              <p:cNvCxnSpPr/>
              <p:nvPr/>
            </p:nvCxnSpPr>
            <p:spPr>
              <a:xfrm>
                <a:off x="4141393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97"/>
              <p:cNvCxnSpPr/>
              <p:nvPr/>
            </p:nvCxnSpPr>
            <p:spPr>
              <a:xfrm>
                <a:off x="420154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 Verbindung 98"/>
              <p:cNvCxnSpPr/>
              <p:nvPr/>
            </p:nvCxnSpPr>
            <p:spPr>
              <a:xfrm>
                <a:off x="423926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99"/>
              <p:cNvCxnSpPr/>
              <p:nvPr/>
            </p:nvCxnSpPr>
            <p:spPr>
              <a:xfrm>
                <a:off x="426936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100"/>
              <p:cNvCxnSpPr/>
              <p:nvPr/>
            </p:nvCxnSpPr>
            <p:spPr>
              <a:xfrm>
                <a:off x="4291456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101"/>
              <p:cNvCxnSpPr/>
              <p:nvPr/>
            </p:nvCxnSpPr>
            <p:spPr>
              <a:xfrm>
                <a:off x="4308219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102"/>
              <p:cNvCxnSpPr/>
              <p:nvPr/>
            </p:nvCxnSpPr>
            <p:spPr>
              <a:xfrm>
                <a:off x="4320413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103"/>
              <p:cNvCxnSpPr/>
              <p:nvPr/>
            </p:nvCxnSpPr>
            <p:spPr>
              <a:xfrm>
                <a:off x="4429425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/>
              <p:cNvCxnSpPr/>
              <p:nvPr/>
            </p:nvCxnSpPr>
            <p:spPr>
              <a:xfrm>
                <a:off x="4489576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05"/>
              <p:cNvCxnSpPr/>
              <p:nvPr/>
            </p:nvCxnSpPr>
            <p:spPr>
              <a:xfrm>
                <a:off x="452729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/>
              <p:cNvCxnSpPr/>
              <p:nvPr/>
            </p:nvCxnSpPr>
            <p:spPr>
              <a:xfrm>
                <a:off x="455739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/>
              <p:cNvCxnSpPr/>
              <p:nvPr/>
            </p:nvCxnSpPr>
            <p:spPr>
              <a:xfrm>
                <a:off x="457948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/>
              <p:cNvCxnSpPr/>
              <p:nvPr/>
            </p:nvCxnSpPr>
            <p:spPr>
              <a:xfrm>
                <a:off x="459625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/>
              <p:cNvCxnSpPr/>
              <p:nvPr/>
            </p:nvCxnSpPr>
            <p:spPr>
              <a:xfrm>
                <a:off x="4608445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/>
              <p:cNvCxnSpPr/>
              <p:nvPr/>
            </p:nvCxnSpPr>
            <p:spPr>
              <a:xfrm>
                <a:off x="471745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/>
              <p:cNvCxnSpPr/>
              <p:nvPr/>
            </p:nvCxnSpPr>
            <p:spPr>
              <a:xfrm flipV="1">
                <a:off x="3421313" y="3015154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/>
              <p:cNvCxnSpPr/>
              <p:nvPr/>
            </p:nvCxnSpPr>
            <p:spPr>
              <a:xfrm>
                <a:off x="3417343" y="3807242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/>
              <p:cNvCxnSpPr/>
              <p:nvPr/>
            </p:nvCxnSpPr>
            <p:spPr>
              <a:xfrm>
                <a:off x="3731531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114"/>
              <p:cNvCxnSpPr/>
              <p:nvPr/>
            </p:nvCxnSpPr>
            <p:spPr>
              <a:xfrm>
                <a:off x="403399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115"/>
              <p:cNvCxnSpPr/>
              <p:nvPr/>
            </p:nvCxnSpPr>
            <p:spPr>
              <a:xfrm>
                <a:off x="4321132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116"/>
              <p:cNvCxnSpPr/>
              <p:nvPr/>
            </p:nvCxnSpPr>
            <p:spPr>
              <a:xfrm>
                <a:off x="460916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117"/>
              <p:cNvCxnSpPr/>
              <p:nvPr/>
            </p:nvCxnSpPr>
            <p:spPr>
              <a:xfrm flipH="1">
                <a:off x="3407455" y="3645224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18"/>
              <p:cNvCxnSpPr/>
              <p:nvPr/>
            </p:nvCxnSpPr>
            <p:spPr>
              <a:xfrm flipH="1" flipV="1">
                <a:off x="3407455" y="3483206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>
              <a:xfrm flipH="1">
                <a:off x="3407455" y="3321188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Freihandform 120"/>
              <p:cNvSpPr/>
              <p:nvPr/>
            </p:nvSpPr>
            <p:spPr>
              <a:xfrm>
                <a:off x="3431552" y="3246046"/>
                <a:ext cx="1285905" cy="489187"/>
              </a:xfrm>
              <a:custGeom>
                <a:avLst/>
                <a:gdLst>
                  <a:gd name="connsiteX0" fmla="*/ 0 w 1221105"/>
                  <a:gd name="connsiteY0" fmla="*/ 0 h 449580"/>
                  <a:gd name="connsiteX1" fmla="*/ 323850 w 1221105"/>
                  <a:gd name="connsiteY1" fmla="*/ 194310 h 449580"/>
                  <a:gd name="connsiteX2" fmla="*/ 769620 w 1221105"/>
                  <a:gd name="connsiteY2" fmla="*/ 230505 h 449580"/>
                  <a:gd name="connsiteX3" fmla="*/ 1221105 w 1221105"/>
                  <a:gd name="connsiteY3" fmla="*/ 449580 h 44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105" h="449580">
                    <a:moveTo>
                      <a:pt x="0" y="0"/>
                    </a:moveTo>
                    <a:cubicBezTo>
                      <a:pt x="97790" y="77946"/>
                      <a:pt x="195580" y="155892"/>
                      <a:pt x="323850" y="194310"/>
                    </a:cubicBezTo>
                    <a:cubicBezTo>
                      <a:pt x="452120" y="232728"/>
                      <a:pt x="620078" y="187960"/>
                      <a:pt x="769620" y="230505"/>
                    </a:cubicBezTo>
                    <a:cubicBezTo>
                      <a:pt x="919163" y="273050"/>
                      <a:pt x="1166813" y="411480"/>
                      <a:pt x="1221105" y="449580"/>
                    </a:cubicBez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382157" y="2946447"/>
                <a:ext cx="288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dirty="0">
                    <a:latin typeface="Century Schoolbook" panose="02040604050505020304" pitchFamily="18" charset="0"/>
                  </a:rPr>
                  <a:t>dB</a:t>
                </a: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4677970" y="3606038"/>
                <a:ext cx="288031" cy="186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dirty="0">
                    <a:latin typeface="Century Schoolbook" panose="02040604050505020304" pitchFamily="18" charset="0"/>
                  </a:rPr>
                  <a:t>Hz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88234" y="3802771"/>
                <a:ext cx="288032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Century Schoolbook" panose="02040604050505020304" pitchFamily="18" charset="0"/>
                  </a:rPr>
                  <a:t>10k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871835" y="3802771"/>
                <a:ext cx="324317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Century Schoolbook" panose="02040604050505020304" pitchFamily="18" charset="0"/>
                  </a:rPr>
                  <a:t>100k</a:t>
                </a:r>
                <a:endParaRPr lang="de-DE" sz="6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6" name="Textfeld 125"/>
              <p:cNvSpPr txBox="1"/>
              <p:nvPr/>
            </p:nvSpPr>
            <p:spPr>
              <a:xfrm>
                <a:off x="4158972" y="3802771"/>
                <a:ext cx="324317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Century Schoolbook" panose="02040604050505020304" pitchFamily="18" charset="0"/>
                  </a:rPr>
                  <a:t>1M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7" name="Textfeld 126"/>
              <p:cNvSpPr txBox="1"/>
              <p:nvPr/>
            </p:nvSpPr>
            <p:spPr>
              <a:xfrm>
                <a:off x="4446286" y="3802771"/>
                <a:ext cx="324317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Century Schoolbook" panose="02040604050505020304" pitchFamily="18" charset="0"/>
                  </a:rPr>
                  <a:t>10M</a:t>
                </a:r>
                <a:endParaRPr lang="de-DE" sz="800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8" name="Textfeld 127"/>
              <p:cNvSpPr txBox="1"/>
              <p:nvPr/>
            </p:nvSpPr>
            <p:spPr>
              <a:xfrm>
                <a:off x="3417343" y="2927028"/>
                <a:ext cx="1524480" cy="217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u="sng" dirty="0" err="1">
                    <a:latin typeface="Century Schoolbook" panose="02040604050505020304" pitchFamily="18" charset="0"/>
                  </a:rPr>
                  <a:t>phase</a:t>
                </a:r>
                <a:r>
                  <a:rPr lang="de-DE" sz="800" u="sng" dirty="0">
                    <a:latin typeface="Century Schoolbook" panose="02040604050505020304" pitchFamily="18" charset="0"/>
                  </a:rPr>
                  <a:t> </a:t>
                </a:r>
                <a:r>
                  <a:rPr lang="de-DE" sz="800" u="sng" dirty="0" err="1">
                    <a:latin typeface="Century Schoolbook" panose="02040604050505020304" pitchFamily="18" charset="0"/>
                  </a:rPr>
                  <a:t>noise</a:t>
                </a:r>
                <a:r>
                  <a:rPr lang="de-DE" sz="800" u="sng" dirty="0">
                    <a:latin typeface="Century Schoolbook" panose="02040604050505020304" pitchFamily="18" charset="0"/>
                  </a:rPr>
                  <a:t> </a:t>
                </a:r>
                <a:r>
                  <a:rPr lang="de-DE" sz="800" u="sng" dirty="0" err="1">
                    <a:latin typeface="Century Schoolbook" panose="02040604050505020304" pitchFamily="18" charset="0"/>
                  </a:rPr>
                  <a:t>spectrum</a:t>
                </a:r>
                <a:endParaRPr lang="de-DE" sz="800" u="sng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29" name="Textfeld 128"/>
              <p:cNvSpPr txBox="1"/>
              <p:nvPr/>
            </p:nvSpPr>
            <p:spPr>
              <a:xfrm>
                <a:off x="3193122" y="3243887"/>
                <a:ext cx="320980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Century Schoolbook" panose="02040604050505020304" pitchFamily="18" charset="0"/>
                  </a:rPr>
                  <a:t>-120</a:t>
                </a: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193124" y="3407609"/>
                <a:ext cx="320979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Century Schoolbook" panose="02040604050505020304" pitchFamily="18" charset="0"/>
                  </a:rPr>
                  <a:t>-130</a:t>
                </a: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193123" y="3568336"/>
                <a:ext cx="320979" cy="15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Century Schoolbook" panose="02040604050505020304" pitchFamily="18" charset="0"/>
                  </a:rPr>
                  <a:t>-140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963619" y="4715204"/>
              <a:ext cx="1730710" cy="1008112"/>
              <a:chOff x="971600" y="2514389"/>
              <a:chExt cx="1730710" cy="1008112"/>
            </a:xfrm>
          </p:grpSpPr>
          <p:sp>
            <p:nvSpPr>
              <p:cNvPr id="63" name="Rechteck 62"/>
              <p:cNvSpPr/>
              <p:nvPr/>
            </p:nvSpPr>
            <p:spPr>
              <a:xfrm>
                <a:off x="971600" y="2514389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697" b="19582"/>
              <a:stretch/>
            </p:blipFill>
            <p:spPr bwMode="auto">
              <a:xfrm>
                <a:off x="1119757" y="2773442"/>
                <a:ext cx="1326663" cy="58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65" name="Gerade Verbindung 64"/>
              <p:cNvCxnSpPr/>
              <p:nvPr/>
            </p:nvCxnSpPr>
            <p:spPr>
              <a:xfrm>
                <a:off x="1115616" y="3054449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V="1">
                <a:off x="1115616" y="2586397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/>
              <p:cNvCxnSpPr/>
              <p:nvPr/>
            </p:nvCxnSpPr>
            <p:spPr>
              <a:xfrm>
                <a:off x="1110758" y="3053607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/>
              <p:cNvCxnSpPr/>
              <p:nvPr/>
            </p:nvCxnSpPr>
            <p:spPr>
              <a:xfrm>
                <a:off x="1424946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68"/>
              <p:cNvCxnSpPr/>
              <p:nvPr/>
            </p:nvCxnSpPr>
            <p:spPr>
              <a:xfrm>
                <a:off x="172740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>
              <a:xfrm>
                <a:off x="2014547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/>
            </p:nvCxnSpPr>
            <p:spPr>
              <a:xfrm>
                <a:off x="230257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>
              <a:xfrm flipH="1">
                <a:off x="1101758" y="3216467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/>
            </p:nvCxnSpPr>
            <p:spPr>
              <a:xfrm flipH="1" flipV="1">
                <a:off x="1101758" y="3054449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/>
            </p:nvCxnSpPr>
            <p:spPr>
              <a:xfrm flipH="1">
                <a:off x="1101758" y="289243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/>
              <p:cNvSpPr txBox="1"/>
              <p:nvPr/>
            </p:nvSpPr>
            <p:spPr>
              <a:xfrm>
                <a:off x="2414278" y="2869783"/>
                <a:ext cx="288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b="1" i="1" dirty="0">
                    <a:latin typeface="Century Schoolbook" panose="02040604050505020304" pitchFamily="18" charset="0"/>
                  </a:rPr>
                  <a:t>t</a:t>
                </a:r>
              </a:p>
            </p:txBody>
          </p:sp>
          <p:sp>
            <p:nvSpPr>
              <p:cNvPr id="76" name="Textfeld 75"/>
              <p:cNvSpPr txBox="1"/>
              <p:nvPr/>
            </p:nvSpPr>
            <p:spPr>
              <a:xfrm>
                <a:off x="1119758" y="2522572"/>
                <a:ext cx="15080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u="sng" dirty="0" err="1">
                    <a:latin typeface="Century Schoolbook" panose="02040604050505020304" pitchFamily="18" charset="0"/>
                  </a:rPr>
                  <a:t>white</a:t>
                </a:r>
                <a:r>
                  <a:rPr lang="de-DE" sz="800" u="sng" dirty="0">
                    <a:latin typeface="Century Schoolbook" panose="02040604050505020304" pitchFamily="18" charset="0"/>
                  </a:rPr>
                  <a:t> </a:t>
                </a:r>
                <a:r>
                  <a:rPr lang="de-DE" sz="800" u="sng" dirty="0" err="1">
                    <a:latin typeface="Century Schoolbook" panose="02040604050505020304" pitchFamily="18" charset="0"/>
                  </a:rPr>
                  <a:t>noise</a:t>
                </a:r>
                <a:r>
                  <a:rPr lang="de-DE" sz="800" u="sng" dirty="0">
                    <a:latin typeface="Century Schoolbook" panose="02040604050505020304" pitchFamily="18" charset="0"/>
                  </a:rPr>
                  <a:t> (</a:t>
                </a:r>
                <a:r>
                  <a:rPr lang="de-DE" sz="800" b="1" u="sng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randn</a:t>
                </a:r>
                <a:r>
                  <a:rPr lang="de-DE" sz="800" b="1" u="sng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de-DE" sz="800" u="sng" dirty="0">
                    <a:latin typeface="Century Schoolbook" panose="02040604050505020304" pitchFamily="18" charset="0"/>
                  </a:rPr>
                  <a:t>)</a:t>
                </a:r>
              </a:p>
            </p:txBody>
          </p:sp>
          <p:sp>
            <p:nvSpPr>
              <p:cNvPr id="77" name="Textfeld 76"/>
              <p:cNvSpPr txBox="1"/>
              <p:nvPr/>
            </p:nvSpPr>
            <p:spPr>
              <a:xfrm>
                <a:off x="1066294" y="2514389"/>
                <a:ext cx="3348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b="1" i="1" dirty="0">
                    <a:latin typeface="Century Schoolbook" panose="02040604050505020304" pitchFamily="18" charset="0"/>
                  </a:rPr>
                  <a:t>n(t)</a:t>
                </a:r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4490040" y="4715204"/>
              <a:ext cx="1713446" cy="1014227"/>
              <a:chOff x="6120171" y="2912263"/>
              <a:chExt cx="1713446" cy="1014227"/>
            </a:xfrm>
          </p:grpSpPr>
          <p:sp>
            <p:nvSpPr>
              <p:cNvPr id="48" name="Rechteck 47"/>
              <p:cNvSpPr/>
              <p:nvPr/>
            </p:nvSpPr>
            <p:spPr>
              <a:xfrm>
                <a:off x="6120171" y="2918378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3575"/>
              <a:stretch/>
            </p:blipFill>
            <p:spPr bwMode="auto">
              <a:xfrm>
                <a:off x="6246923" y="3219769"/>
                <a:ext cx="1329050" cy="376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0" name="Gerade Verbindung 49"/>
              <p:cNvCxnSpPr/>
              <p:nvPr/>
            </p:nvCxnSpPr>
            <p:spPr>
              <a:xfrm>
                <a:off x="6246923" y="3452323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/>
              <p:cNvCxnSpPr/>
              <p:nvPr/>
            </p:nvCxnSpPr>
            <p:spPr>
              <a:xfrm flipV="1">
                <a:off x="6246923" y="2984271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/>
              <p:cNvCxnSpPr/>
              <p:nvPr/>
            </p:nvCxnSpPr>
            <p:spPr>
              <a:xfrm>
                <a:off x="6242065" y="3451481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/>
              <p:cNvCxnSpPr/>
              <p:nvPr/>
            </p:nvCxnSpPr>
            <p:spPr>
              <a:xfrm>
                <a:off x="6556253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/>
              <p:cNvCxnSpPr/>
              <p:nvPr/>
            </p:nvCxnSpPr>
            <p:spPr>
              <a:xfrm>
                <a:off x="685871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/>
              <p:cNvCxnSpPr/>
              <p:nvPr/>
            </p:nvCxnSpPr>
            <p:spPr>
              <a:xfrm>
                <a:off x="7145854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/>
              <p:cNvCxnSpPr/>
              <p:nvPr/>
            </p:nvCxnSpPr>
            <p:spPr>
              <a:xfrm>
                <a:off x="743388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/>
              <p:cNvCxnSpPr/>
              <p:nvPr/>
            </p:nvCxnSpPr>
            <p:spPr>
              <a:xfrm flipH="1">
                <a:off x="6233065" y="361434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57"/>
              <p:cNvCxnSpPr/>
              <p:nvPr/>
            </p:nvCxnSpPr>
            <p:spPr>
              <a:xfrm flipH="1" flipV="1">
                <a:off x="6233065" y="3452323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/>
              <p:nvPr/>
            </p:nvCxnSpPr>
            <p:spPr>
              <a:xfrm flipH="1">
                <a:off x="6233065" y="3290305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/>
              <p:cNvSpPr txBox="1"/>
              <p:nvPr/>
            </p:nvSpPr>
            <p:spPr>
              <a:xfrm>
                <a:off x="7545585" y="3267657"/>
                <a:ext cx="28803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00" b="1" i="1" dirty="0">
                    <a:latin typeface="Century Schoolbook" panose="02040604050505020304" pitchFamily="18" charset="0"/>
                  </a:rPr>
                  <a:t>t</a:t>
                </a:r>
              </a:p>
            </p:txBody>
          </p:sp>
          <p:sp>
            <p:nvSpPr>
              <p:cNvPr id="61" name="Textfeld 60"/>
              <p:cNvSpPr txBox="1"/>
              <p:nvPr/>
            </p:nvSpPr>
            <p:spPr>
              <a:xfrm>
                <a:off x="6251065" y="2918672"/>
                <a:ext cx="15259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u="sng" dirty="0">
                    <a:latin typeface="Century Schoolbook" panose="02040604050505020304" pitchFamily="18" charset="0"/>
                  </a:rPr>
                  <a:t>„</a:t>
                </a:r>
                <a:r>
                  <a:rPr lang="de-DE" sz="800" u="sng" dirty="0" err="1">
                    <a:latin typeface="Century Schoolbook" panose="02040604050505020304" pitchFamily="18" charset="0"/>
                  </a:rPr>
                  <a:t>colored</a:t>
                </a:r>
                <a:r>
                  <a:rPr lang="de-DE" sz="800" u="sng" dirty="0">
                    <a:latin typeface="Century Schoolbook" panose="02040604050505020304" pitchFamily="18" charset="0"/>
                  </a:rPr>
                  <a:t>“ </a:t>
                </a:r>
                <a:r>
                  <a:rPr lang="de-DE" sz="800" u="sng" dirty="0" err="1">
                    <a:latin typeface="Century Schoolbook" panose="02040604050505020304" pitchFamily="18" charset="0"/>
                  </a:rPr>
                  <a:t>noise</a:t>
                </a:r>
                <a:endParaRPr lang="de-DE" sz="800" u="sng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2" name="Textfeld 61"/>
              <p:cNvSpPr txBox="1"/>
              <p:nvPr/>
            </p:nvSpPr>
            <p:spPr>
              <a:xfrm>
                <a:off x="6224105" y="2912263"/>
                <a:ext cx="3751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i="1" dirty="0"/>
                  <a:t>φ</a:t>
                </a:r>
                <a:r>
                  <a:rPr lang="de-DE" sz="600" b="1" i="1" dirty="0">
                    <a:latin typeface="Century Schoolbook" panose="02040604050505020304" pitchFamily="18" charset="0"/>
                  </a:rPr>
                  <a:t>(t)</a:t>
                </a:r>
              </a:p>
            </p:txBody>
          </p:sp>
        </p:grpSp>
        <p:cxnSp>
          <p:nvCxnSpPr>
            <p:cNvPr id="31" name="Gerade Verbindung 30"/>
            <p:cNvCxnSpPr>
              <a:stCxn id="11" idx="1"/>
              <a:endCxn id="11" idx="5"/>
            </p:cNvCxnSpPr>
            <p:nvPr/>
          </p:nvCxnSpPr>
          <p:spPr>
            <a:xfrm>
              <a:off x="5210838" y="3535666"/>
              <a:ext cx="254586" cy="25458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Gerade Verbindung 31"/>
            <p:cNvCxnSpPr>
              <a:stCxn id="11" idx="7"/>
              <a:endCxn id="11" idx="3"/>
            </p:cNvCxnSpPr>
            <p:nvPr/>
          </p:nvCxnSpPr>
          <p:spPr>
            <a:xfrm flipH="1">
              <a:off x="5210838" y="3535666"/>
              <a:ext cx="254586" cy="25458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Gerade Verbindung mit Pfeil 32"/>
            <p:cNvCxnSpPr>
              <a:stCxn id="34" idx="0"/>
              <a:endCxn id="11" idx="4"/>
            </p:cNvCxnSpPr>
            <p:nvPr/>
          </p:nvCxnSpPr>
          <p:spPr>
            <a:xfrm flipH="1" flipV="1">
              <a:off x="5338131" y="3842979"/>
              <a:ext cx="0" cy="284286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eck 33"/>
            <p:cNvSpPr/>
            <p:nvPr/>
          </p:nvSpPr>
          <p:spPr>
            <a:xfrm>
              <a:off x="5059063" y="4127265"/>
              <a:ext cx="573281" cy="2363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50" i="1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exp</a:t>
              </a:r>
              <a:r>
                <a:rPr lang="de-DE" sz="750" i="1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(-j </a:t>
              </a:r>
              <a:r>
                <a:rPr lang="el-GR" sz="750" i="1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φ</a:t>
              </a:r>
              <a:r>
                <a:rPr lang="de-DE" sz="750" i="1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)</a:t>
              </a: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384279" y="5223216"/>
              <a:ext cx="10576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/>
            <p:nvPr/>
          </p:nvCxnSpPr>
          <p:spPr>
            <a:xfrm>
              <a:off x="2619804" y="5223216"/>
              <a:ext cx="10576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uppieren 36"/>
            <p:cNvGrpSpPr/>
            <p:nvPr/>
          </p:nvGrpSpPr>
          <p:grpSpPr>
            <a:xfrm>
              <a:off x="6652251" y="5230367"/>
              <a:ext cx="1152128" cy="411871"/>
              <a:chOff x="7164288" y="3352002"/>
              <a:chExt cx="1152128" cy="411871"/>
            </a:xfrm>
          </p:grpSpPr>
          <p:sp>
            <p:nvSpPr>
              <p:cNvPr id="44" name="Rechteck 43"/>
              <p:cNvSpPr/>
              <p:nvPr/>
            </p:nvSpPr>
            <p:spPr>
              <a:xfrm>
                <a:off x="7164288" y="3403605"/>
                <a:ext cx="331169" cy="1022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Rechteck 44"/>
              <p:cNvSpPr/>
              <p:nvPr/>
            </p:nvSpPr>
            <p:spPr>
              <a:xfrm>
                <a:off x="7164288" y="3600032"/>
                <a:ext cx="331169" cy="100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7452320" y="3352002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>
                    <a:latin typeface="Century Schoolbook" panose="02040604050505020304" pitchFamily="18" charset="0"/>
                  </a:rPr>
                  <a:t>MATLAB</a:t>
                </a:r>
                <a:endParaRPr lang="de-DE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Textfeld 46"/>
              <p:cNvSpPr txBox="1"/>
              <p:nvPr/>
            </p:nvSpPr>
            <p:spPr>
              <a:xfrm>
                <a:off x="7452320" y="3548429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>
                    <a:latin typeface="Century Schoolbook" panose="02040604050505020304" pitchFamily="18" charset="0"/>
                  </a:rPr>
                  <a:t>C++/CUDA</a:t>
                </a:r>
              </a:p>
            </p:txBody>
          </p:sp>
        </p:grpSp>
        <p:sp>
          <p:nvSpPr>
            <p:cNvPr id="38" name="Rechteck 37"/>
            <p:cNvSpPr/>
            <p:nvPr/>
          </p:nvSpPr>
          <p:spPr>
            <a:xfrm>
              <a:off x="5932171" y="3338923"/>
              <a:ext cx="468000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cmplx</a:t>
              </a:r>
              <a:endParaRPr lang="de-DE" sz="8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  <a:p>
              <a:pPr algn="ctr"/>
              <a:r>
                <a:rPr lang="de-DE" sz="80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to</a:t>
              </a:r>
              <a:endParaRPr lang="de-DE" sz="8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  <a:p>
              <a:pPr algn="ctr"/>
              <a:r>
                <a:rPr lang="de-DE" sz="80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Re/Im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4313433" y="3338923"/>
              <a:ext cx="466610" cy="6480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Re/Im </a:t>
              </a:r>
              <a:r>
                <a:rPr lang="de-DE" sz="75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to</a:t>
              </a:r>
              <a:r>
                <a:rPr lang="de-DE" sz="750" dirty="0">
                  <a:solidFill>
                    <a:schemeClr val="tx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de-DE" sz="750" dirty="0" err="1">
                  <a:solidFill>
                    <a:schemeClr val="tx1"/>
                  </a:solidFill>
                  <a:latin typeface="Century Schoolbook" panose="02040604050505020304" pitchFamily="18" charset="0"/>
                </a:rPr>
                <a:t>cmplx</a:t>
              </a:r>
              <a:endParaRPr lang="de-DE" sz="75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3897174" y="3222827"/>
              <a:ext cx="29101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50" i="1" dirty="0" err="1">
                  <a:latin typeface="Century Schoolbook" panose="02040604050505020304" pitchFamily="18" charset="0"/>
                </a:rPr>
                <a:t>S</a:t>
              </a:r>
              <a:r>
                <a:rPr lang="de-DE" sz="750" i="1" baseline="-25000" dirty="0" err="1">
                  <a:latin typeface="Century Schoolbook" panose="02040604050505020304" pitchFamily="18" charset="0"/>
                </a:rPr>
                <a:t>x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3897174" y="3705344"/>
              <a:ext cx="29101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50" i="1" dirty="0" err="1">
                  <a:latin typeface="Century Schoolbook" panose="02040604050505020304" pitchFamily="18" charset="0"/>
                </a:rPr>
                <a:t>S</a:t>
              </a:r>
              <a:r>
                <a:rPr lang="de-DE" sz="750" i="1" baseline="-25000" dirty="0" err="1">
                  <a:latin typeface="Century Schoolbook" panose="02040604050505020304" pitchFamily="18" charset="0"/>
                </a:rPr>
                <a:t>y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6436227" y="3235048"/>
              <a:ext cx="36302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750" i="1" dirty="0" err="1">
                  <a:latin typeface="Century Schoolbook" panose="02040604050505020304" pitchFamily="18" charset="0"/>
                </a:rPr>
                <a:t>S‘</a:t>
              </a:r>
              <a:r>
                <a:rPr lang="de-DE" sz="750" i="1" baseline="-25000" dirty="0" err="1">
                  <a:latin typeface="Century Schoolbook" panose="02040604050505020304" pitchFamily="18" charset="0"/>
                </a:rPr>
                <a:t>x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436227" y="3717565"/>
              <a:ext cx="36302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750" i="1" dirty="0" err="1">
                  <a:latin typeface="Century Schoolbook" panose="02040604050505020304" pitchFamily="18" charset="0"/>
                </a:rPr>
                <a:t>S‘</a:t>
              </a:r>
              <a:r>
                <a:rPr lang="de-DE" sz="750" i="1" baseline="-25000" dirty="0" err="1">
                  <a:latin typeface="Century Schoolbook" panose="02040604050505020304" pitchFamily="18" charset="0"/>
                </a:rPr>
                <a:t>y</a:t>
              </a:r>
              <a:endParaRPr lang="de-DE" sz="750" i="1" baseline="-25000" dirty="0">
                <a:latin typeface="Century Schoolbook" panose="02040604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7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Grundlagen und Theorie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Kernspins im Magnetfeld (1)</a:t>
            </a:r>
          </a:p>
        </p:txBody>
      </p:sp>
      <p:grpSp>
        <p:nvGrpSpPr>
          <p:cNvPr id="19469" name="Gruppieren 19468"/>
          <p:cNvGrpSpPr/>
          <p:nvPr/>
        </p:nvGrpSpPr>
        <p:grpSpPr>
          <a:xfrm>
            <a:off x="172877" y="983125"/>
            <a:ext cx="4789374" cy="4489440"/>
            <a:chOff x="4543148" y="1362832"/>
            <a:chExt cx="4789374" cy="4489440"/>
          </a:xfrm>
        </p:grpSpPr>
        <p:sp>
          <p:nvSpPr>
            <p:cNvPr id="140" name="Rechteck 139"/>
            <p:cNvSpPr/>
            <p:nvPr/>
          </p:nvSpPr>
          <p:spPr>
            <a:xfrm>
              <a:off x="4543148" y="1362832"/>
              <a:ext cx="4789374" cy="4489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4" name="Gruppieren 83"/>
            <p:cNvGrpSpPr/>
            <p:nvPr/>
          </p:nvGrpSpPr>
          <p:grpSpPr>
            <a:xfrm rot="10800000">
              <a:off x="5601279" y="2373947"/>
              <a:ext cx="816016" cy="528508"/>
              <a:chOff x="3238149" y="2428613"/>
              <a:chExt cx="1619075" cy="1048624"/>
            </a:xfrm>
          </p:grpSpPr>
          <p:cxnSp>
            <p:nvCxnSpPr>
              <p:cNvPr id="120" name="Gerade Verbindung mit Pfeil 119"/>
              <p:cNvCxnSpPr/>
              <p:nvPr/>
            </p:nvCxnSpPr>
            <p:spPr>
              <a:xfrm rot="2930962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Ellipse 120"/>
              <p:cNvSpPr/>
              <p:nvPr/>
            </p:nvSpPr>
            <p:spPr>
              <a:xfrm rot="2930962">
                <a:off x="3523375" y="2428613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6409860" y="2230191"/>
              <a:ext cx="528508" cy="816016"/>
              <a:chOff x="3523375" y="2143388"/>
              <a:chExt cx="1048624" cy="1619074"/>
            </a:xfrm>
          </p:grpSpPr>
          <p:cxnSp>
            <p:nvCxnSpPr>
              <p:cNvPr id="118" name="Gerade Verbindung mit Pfeil 117"/>
              <p:cNvCxnSpPr/>
              <p:nvPr/>
            </p:nvCxnSpPr>
            <p:spPr>
              <a:xfrm rot="2144990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Ellipse 118"/>
              <p:cNvSpPr/>
              <p:nvPr/>
            </p:nvSpPr>
            <p:spPr>
              <a:xfrm rot="2144990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7074688" y="2230191"/>
              <a:ext cx="528508" cy="816016"/>
              <a:chOff x="3523375" y="2143390"/>
              <a:chExt cx="1048624" cy="1619075"/>
            </a:xfrm>
          </p:grpSpPr>
          <p:cxnSp>
            <p:nvCxnSpPr>
              <p:cNvPr id="116" name="Gerade Verbindung mit Pfeil 115"/>
              <p:cNvCxnSpPr/>
              <p:nvPr/>
            </p:nvCxnSpPr>
            <p:spPr>
              <a:xfrm rot="19122766" flipV="1">
                <a:off x="4047689" y="2143390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Ellipse 116"/>
              <p:cNvSpPr/>
              <p:nvPr/>
            </p:nvSpPr>
            <p:spPr>
              <a:xfrm rot="19122766">
                <a:off x="3523375" y="2428613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/>
            <p:cNvGrpSpPr/>
            <p:nvPr/>
          </p:nvGrpSpPr>
          <p:grpSpPr>
            <a:xfrm>
              <a:off x="7595760" y="2373942"/>
              <a:ext cx="816016" cy="528508"/>
              <a:chOff x="3238149" y="2428611"/>
              <a:chExt cx="1619075" cy="1048624"/>
            </a:xfrm>
          </p:grpSpPr>
          <p:cxnSp>
            <p:nvCxnSpPr>
              <p:cNvPr id="114" name="Gerade Verbindung mit Pfeil 113"/>
              <p:cNvCxnSpPr/>
              <p:nvPr/>
            </p:nvCxnSpPr>
            <p:spPr>
              <a:xfrm rot="796483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Ellipse 114"/>
              <p:cNvSpPr/>
              <p:nvPr/>
            </p:nvSpPr>
            <p:spPr>
              <a:xfrm rot="7964836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/>
            <p:cNvGrpSpPr/>
            <p:nvPr/>
          </p:nvGrpSpPr>
          <p:grpSpPr>
            <a:xfrm>
              <a:off x="5601277" y="3313511"/>
              <a:ext cx="816016" cy="528508"/>
              <a:chOff x="3238149" y="2428611"/>
              <a:chExt cx="1619075" cy="1048624"/>
            </a:xfrm>
          </p:grpSpPr>
          <p:cxnSp>
            <p:nvCxnSpPr>
              <p:cNvPr id="112" name="Gerade Verbindung mit Pfeil 111"/>
              <p:cNvCxnSpPr/>
              <p:nvPr/>
            </p:nvCxnSpPr>
            <p:spPr>
              <a:xfrm rot="15077891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Ellipse 112"/>
              <p:cNvSpPr/>
              <p:nvPr/>
            </p:nvSpPr>
            <p:spPr>
              <a:xfrm rot="15077891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 rot="10800000">
              <a:off x="6409860" y="3169756"/>
              <a:ext cx="528508" cy="816017"/>
              <a:chOff x="3523375" y="2143388"/>
              <a:chExt cx="1048624" cy="1619074"/>
            </a:xfrm>
          </p:grpSpPr>
          <p:cxnSp>
            <p:nvCxnSpPr>
              <p:cNvPr id="110" name="Gerade Verbindung mit Pfeil 109"/>
              <p:cNvCxnSpPr/>
              <p:nvPr/>
            </p:nvCxnSpPr>
            <p:spPr>
              <a:xfrm rot="9224795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lipse 110"/>
              <p:cNvSpPr/>
              <p:nvPr/>
            </p:nvSpPr>
            <p:spPr>
              <a:xfrm rot="9224795">
                <a:off x="3523375" y="2428612"/>
                <a:ext cx="1048624" cy="10486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7074688" y="3169758"/>
              <a:ext cx="528508" cy="816016"/>
              <a:chOff x="3523375" y="2143388"/>
              <a:chExt cx="1048624" cy="1619074"/>
            </a:xfrm>
          </p:grpSpPr>
          <p:cxnSp>
            <p:nvCxnSpPr>
              <p:cNvPr id="108" name="Gerade Verbindung mit Pfeil 107"/>
              <p:cNvCxnSpPr/>
              <p:nvPr/>
            </p:nvCxnSpPr>
            <p:spPr>
              <a:xfrm rot="2679853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lipse 108"/>
              <p:cNvSpPr/>
              <p:nvPr/>
            </p:nvSpPr>
            <p:spPr>
              <a:xfrm rot="2679853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/>
            <p:cNvGrpSpPr/>
            <p:nvPr/>
          </p:nvGrpSpPr>
          <p:grpSpPr>
            <a:xfrm>
              <a:off x="7595760" y="3313509"/>
              <a:ext cx="816016" cy="528508"/>
              <a:chOff x="3238149" y="2428611"/>
              <a:chExt cx="1619075" cy="1048624"/>
            </a:xfrm>
          </p:grpSpPr>
          <p:cxnSp>
            <p:nvCxnSpPr>
              <p:cNvPr id="106" name="Gerade Verbindung mit Pfeil 105"/>
              <p:cNvCxnSpPr/>
              <p:nvPr/>
            </p:nvCxnSpPr>
            <p:spPr>
              <a:xfrm rot="4535783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Ellipse 106"/>
              <p:cNvSpPr/>
              <p:nvPr/>
            </p:nvSpPr>
            <p:spPr>
              <a:xfrm rot="4535783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5745032" y="4151271"/>
              <a:ext cx="528508" cy="816016"/>
              <a:chOff x="3523375" y="2143388"/>
              <a:chExt cx="1048624" cy="1619074"/>
            </a:xfrm>
          </p:grpSpPr>
          <p:cxnSp>
            <p:nvCxnSpPr>
              <p:cNvPr id="104" name="Gerade Verbindung mit Pfeil 103"/>
              <p:cNvCxnSpPr/>
              <p:nvPr/>
            </p:nvCxnSpPr>
            <p:spPr>
              <a:xfrm rot="20204349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Ellipse 104"/>
              <p:cNvSpPr/>
              <p:nvPr/>
            </p:nvSpPr>
            <p:spPr>
              <a:xfrm rot="20204349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6266105" y="4295022"/>
              <a:ext cx="816016" cy="528508"/>
              <a:chOff x="3238149" y="2428611"/>
              <a:chExt cx="1619075" cy="1048624"/>
            </a:xfrm>
          </p:grpSpPr>
          <p:cxnSp>
            <p:nvCxnSpPr>
              <p:cNvPr id="102" name="Gerade Verbindung mit Pfeil 101"/>
              <p:cNvCxnSpPr/>
              <p:nvPr/>
            </p:nvCxnSpPr>
            <p:spPr>
              <a:xfrm rot="13506069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Ellipse 102"/>
              <p:cNvSpPr/>
              <p:nvPr/>
            </p:nvSpPr>
            <p:spPr>
              <a:xfrm rot="13506069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4" name="Gruppieren 93"/>
            <p:cNvGrpSpPr/>
            <p:nvPr/>
          </p:nvGrpSpPr>
          <p:grpSpPr>
            <a:xfrm rot="10800000">
              <a:off x="6930935" y="4295025"/>
              <a:ext cx="816016" cy="528508"/>
              <a:chOff x="3238149" y="2428613"/>
              <a:chExt cx="1619075" cy="1048624"/>
            </a:xfrm>
          </p:grpSpPr>
          <p:cxnSp>
            <p:nvCxnSpPr>
              <p:cNvPr id="100" name="Gerade Verbindung mit Pfeil 99"/>
              <p:cNvCxnSpPr/>
              <p:nvPr/>
            </p:nvCxnSpPr>
            <p:spPr>
              <a:xfrm rot="1887098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Ellipse 100"/>
              <p:cNvSpPr/>
              <p:nvPr/>
            </p:nvSpPr>
            <p:spPr>
              <a:xfrm rot="18870986">
                <a:off x="3523375" y="2428613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5" name="Gruppieren 94"/>
            <p:cNvGrpSpPr/>
            <p:nvPr/>
          </p:nvGrpSpPr>
          <p:grpSpPr>
            <a:xfrm>
              <a:off x="7739515" y="4151271"/>
              <a:ext cx="528508" cy="816016"/>
              <a:chOff x="3523375" y="2143388"/>
              <a:chExt cx="1048624" cy="1619074"/>
            </a:xfrm>
          </p:grpSpPr>
          <p:cxnSp>
            <p:nvCxnSpPr>
              <p:cNvPr id="98" name="Gerade Verbindung mit Pfeil 97"/>
              <p:cNvCxnSpPr/>
              <p:nvPr/>
            </p:nvCxnSpPr>
            <p:spPr>
              <a:xfrm rot="20388158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Ellipse 98"/>
              <p:cNvSpPr/>
              <p:nvPr/>
            </p:nvSpPr>
            <p:spPr>
              <a:xfrm rot="20388158">
                <a:off x="3523375" y="2428611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6" name="Rechteck 68"/>
            <p:cNvSpPr/>
            <p:nvPr/>
          </p:nvSpPr>
          <p:spPr>
            <a:xfrm flipV="1">
              <a:off x="4749400" y="3602934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3684132" y="2059694"/>
                  </a:moveTo>
                  <a:lnTo>
                    <a:pt x="4394600" y="2059694"/>
                  </a:lnTo>
                  <a:lnTo>
                    <a:pt x="4394600" y="0"/>
                  </a:lnTo>
                  <a:lnTo>
                    <a:pt x="0" y="0"/>
                  </a:lnTo>
                  <a:lnTo>
                    <a:pt x="0" y="594923"/>
                  </a:lnTo>
                  <a:lnTo>
                    <a:pt x="3684132" y="59492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 68"/>
            <p:cNvSpPr/>
            <p:nvPr/>
          </p:nvSpPr>
          <p:spPr>
            <a:xfrm>
              <a:off x="4749400" y="1543240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0" y="0"/>
                  </a:moveTo>
                  <a:lnTo>
                    <a:pt x="4394600" y="0"/>
                  </a:lnTo>
                  <a:lnTo>
                    <a:pt x="4394600" y="2059694"/>
                  </a:lnTo>
                  <a:lnTo>
                    <a:pt x="3684132" y="2059694"/>
                  </a:lnTo>
                  <a:lnTo>
                    <a:pt x="3684132" y="594922"/>
                  </a:lnTo>
                  <a:lnTo>
                    <a:pt x="0" y="594922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467" name="Gruppieren 19466"/>
          <p:cNvGrpSpPr/>
          <p:nvPr/>
        </p:nvGrpSpPr>
        <p:grpSpPr>
          <a:xfrm>
            <a:off x="378123" y="1178896"/>
            <a:ext cx="4394600" cy="4119388"/>
            <a:chOff x="368359" y="1362832"/>
            <a:chExt cx="4394600" cy="4119388"/>
          </a:xfrm>
        </p:grpSpPr>
        <p:sp>
          <p:nvSpPr>
            <p:cNvPr id="19466" name="Rechteck 19465"/>
            <p:cNvSpPr/>
            <p:nvPr/>
          </p:nvSpPr>
          <p:spPr>
            <a:xfrm>
              <a:off x="368359" y="1362832"/>
              <a:ext cx="4394600" cy="4119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/>
            <p:cNvCxnSpPr/>
            <p:nvPr/>
          </p:nvCxnSpPr>
          <p:spPr>
            <a:xfrm flipV="1">
              <a:off x="777834" y="2049782"/>
              <a:ext cx="0" cy="268434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22" y="3272538"/>
              <a:ext cx="315611" cy="363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uppieren 14"/>
            <p:cNvGrpSpPr/>
            <p:nvPr/>
          </p:nvGrpSpPr>
          <p:grpSpPr>
            <a:xfrm rot="10800000">
              <a:off x="1363991" y="2049784"/>
              <a:ext cx="528508" cy="816016"/>
              <a:chOff x="3523375" y="2143388"/>
              <a:chExt cx="1048624" cy="1619074"/>
            </a:xfrm>
          </p:grpSpPr>
          <p:cxnSp>
            <p:nvCxnSpPr>
              <p:cNvPr id="16" name="Gerade Verbindung mit Pfeil 15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lipse 16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/>
            <p:cNvGrpSpPr/>
            <p:nvPr/>
          </p:nvGrpSpPr>
          <p:grpSpPr>
            <a:xfrm>
              <a:off x="2028819" y="2049783"/>
              <a:ext cx="528508" cy="816016"/>
              <a:chOff x="3523375" y="2143388"/>
              <a:chExt cx="1048624" cy="1619074"/>
            </a:xfrm>
          </p:grpSpPr>
          <p:cxnSp>
            <p:nvCxnSpPr>
              <p:cNvPr id="19" name="Gerade Verbindung mit Pfeil 18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Ellipse 19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" name="Gruppieren 20"/>
            <p:cNvGrpSpPr/>
            <p:nvPr/>
          </p:nvGrpSpPr>
          <p:grpSpPr>
            <a:xfrm>
              <a:off x="2693647" y="2049783"/>
              <a:ext cx="528508" cy="816016"/>
              <a:chOff x="3523375" y="2143388"/>
              <a:chExt cx="1048624" cy="1619074"/>
            </a:xfrm>
          </p:grpSpPr>
          <p:cxnSp>
            <p:nvCxnSpPr>
              <p:cNvPr id="22" name="Gerade Verbindung mit Pfeil 21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lipse 22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" name="Gruppieren 23"/>
            <p:cNvGrpSpPr/>
            <p:nvPr/>
          </p:nvGrpSpPr>
          <p:grpSpPr>
            <a:xfrm>
              <a:off x="3358474" y="2049782"/>
              <a:ext cx="528508" cy="816016"/>
              <a:chOff x="3523375" y="2143388"/>
              <a:chExt cx="1048624" cy="1619074"/>
            </a:xfrm>
          </p:grpSpPr>
          <p:cxnSp>
            <p:nvCxnSpPr>
              <p:cNvPr id="25" name="Gerade Verbindung mit Pfeil 24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Ellipse 25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1363991" y="2989351"/>
              <a:ext cx="528508" cy="816016"/>
              <a:chOff x="3523375" y="2143388"/>
              <a:chExt cx="1048624" cy="1619074"/>
            </a:xfrm>
          </p:grpSpPr>
          <p:cxnSp>
            <p:nvCxnSpPr>
              <p:cNvPr id="31" name="Gerade Verbindung mit Pfeil 30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Ellipse 31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 rot="10800000">
              <a:off x="2028819" y="2989350"/>
              <a:ext cx="528508" cy="816016"/>
              <a:chOff x="3523375" y="2143388"/>
              <a:chExt cx="1048624" cy="1619074"/>
            </a:xfrm>
          </p:grpSpPr>
          <p:cxnSp>
            <p:nvCxnSpPr>
              <p:cNvPr id="34" name="Gerade Verbindung mit Pfeil 33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lipse 34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/>
          </p:nvGrpSpPr>
          <p:grpSpPr>
            <a:xfrm>
              <a:off x="2693647" y="2989350"/>
              <a:ext cx="528508" cy="816016"/>
              <a:chOff x="3523375" y="2143388"/>
              <a:chExt cx="1048624" cy="1619074"/>
            </a:xfrm>
          </p:grpSpPr>
          <p:cxnSp>
            <p:nvCxnSpPr>
              <p:cNvPr id="37" name="Gerade Verbindung mit Pfeil 36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Ellipse 37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3358474" y="2989349"/>
              <a:ext cx="528508" cy="816016"/>
              <a:chOff x="3523375" y="2143388"/>
              <a:chExt cx="1048624" cy="1619074"/>
            </a:xfrm>
          </p:grpSpPr>
          <p:cxnSp>
            <p:nvCxnSpPr>
              <p:cNvPr id="40" name="Gerade Verbindung mit Pfeil 39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1363991" y="3970863"/>
              <a:ext cx="528508" cy="816016"/>
              <a:chOff x="3523375" y="2143388"/>
              <a:chExt cx="1048624" cy="1619074"/>
            </a:xfrm>
          </p:grpSpPr>
          <p:cxnSp>
            <p:nvCxnSpPr>
              <p:cNvPr id="46" name="Gerade Verbindung mit Pfeil 45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Ellipse 46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" name="Gruppieren 47"/>
            <p:cNvGrpSpPr/>
            <p:nvPr/>
          </p:nvGrpSpPr>
          <p:grpSpPr>
            <a:xfrm>
              <a:off x="2028819" y="3970862"/>
              <a:ext cx="528508" cy="816016"/>
              <a:chOff x="3523375" y="2143388"/>
              <a:chExt cx="1048624" cy="1619074"/>
            </a:xfrm>
          </p:grpSpPr>
          <p:cxnSp>
            <p:nvCxnSpPr>
              <p:cNvPr id="49" name="Gerade Verbindung mit Pfeil 48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lipse 49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/>
            <p:cNvGrpSpPr/>
            <p:nvPr/>
          </p:nvGrpSpPr>
          <p:grpSpPr>
            <a:xfrm rot="10800000">
              <a:off x="2693647" y="3970862"/>
              <a:ext cx="528508" cy="816016"/>
              <a:chOff x="3523375" y="2143388"/>
              <a:chExt cx="1048624" cy="1619074"/>
            </a:xfrm>
          </p:grpSpPr>
          <p:cxnSp>
            <p:nvCxnSpPr>
              <p:cNvPr id="52" name="Gerade Verbindung mit Pfeil 51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Ellipse 52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uppieren 61"/>
            <p:cNvGrpSpPr/>
            <p:nvPr/>
          </p:nvGrpSpPr>
          <p:grpSpPr>
            <a:xfrm>
              <a:off x="3358474" y="3970863"/>
              <a:ext cx="528508" cy="816016"/>
              <a:chOff x="3523375" y="2143388"/>
              <a:chExt cx="1048624" cy="1619074"/>
            </a:xfrm>
          </p:grpSpPr>
          <p:cxnSp>
            <p:nvCxnSpPr>
              <p:cNvPr id="63" name="Gerade Verbindung mit Pfeil 62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Ellipse 63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3" name="Rechteck 68"/>
            <p:cNvSpPr/>
            <p:nvPr/>
          </p:nvSpPr>
          <p:spPr>
            <a:xfrm flipV="1">
              <a:off x="368359" y="3422526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3684132" y="2059694"/>
                  </a:moveTo>
                  <a:lnTo>
                    <a:pt x="4394600" y="2059694"/>
                  </a:lnTo>
                  <a:lnTo>
                    <a:pt x="4394600" y="0"/>
                  </a:lnTo>
                  <a:lnTo>
                    <a:pt x="0" y="0"/>
                  </a:lnTo>
                  <a:lnTo>
                    <a:pt x="0" y="594923"/>
                  </a:lnTo>
                  <a:lnTo>
                    <a:pt x="3684132" y="594923"/>
                  </a:lnTo>
                  <a:close/>
                </a:path>
              </a:pathLst>
            </a:custGeom>
            <a:solidFill>
              <a:srgbClr val="007E3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68"/>
            <p:cNvSpPr/>
            <p:nvPr/>
          </p:nvSpPr>
          <p:spPr>
            <a:xfrm>
              <a:off x="368359" y="1362832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0" y="0"/>
                  </a:moveTo>
                  <a:lnTo>
                    <a:pt x="4394600" y="0"/>
                  </a:lnTo>
                  <a:lnTo>
                    <a:pt x="4394600" y="2059694"/>
                  </a:lnTo>
                  <a:lnTo>
                    <a:pt x="3684132" y="2059694"/>
                  </a:lnTo>
                  <a:lnTo>
                    <a:pt x="3684132" y="594922"/>
                  </a:lnTo>
                  <a:lnTo>
                    <a:pt x="0" y="594922"/>
                  </a:lnTo>
                  <a:close/>
                </a:path>
              </a:pathLst>
            </a:custGeom>
            <a:solidFill>
              <a:srgbClr val="9E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94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97" y="4572463"/>
            <a:ext cx="3506846" cy="72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85" name="Gruppieren 19484"/>
          <p:cNvGrpSpPr/>
          <p:nvPr/>
        </p:nvGrpSpPr>
        <p:grpSpPr>
          <a:xfrm>
            <a:off x="6208146" y="1589930"/>
            <a:ext cx="1822936" cy="3013012"/>
            <a:chOff x="6208146" y="1589930"/>
            <a:chExt cx="1822936" cy="3013012"/>
          </a:xfrm>
        </p:grpSpPr>
        <p:sp>
          <p:nvSpPr>
            <p:cNvPr id="144" name="Ellipse 143"/>
            <p:cNvSpPr/>
            <p:nvPr/>
          </p:nvSpPr>
          <p:spPr>
            <a:xfrm>
              <a:off x="6415712" y="1644831"/>
              <a:ext cx="1365300" cy="48961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146" y="3969274"/>
              <a:ext cx="1789888" cy="63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5" name="Gerade Verbindung 144"/>
            <p:cNvCxnSpPr/>
            <p:nvPr/>
          </p:nvCxnSpPr>
          <p:spPr>
            <a:xfrm flipV="1">
              <a:off x="7103090" y="1589930"/>
              <a:ext cx="0" cy="198142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uppieren 145"/>
            <p:cNvGrpSpPr/>
            <p:nvPr/>
          </p:nvGrpSpPr>
          <p:grpSpPr>
            <a:xfrm rot="1329067">
              <a:off x="6867991" y="1853895"/>
              <a:ext cx="1163091" cy="1795812"/>
              <a:chOff x="3523375" y="2143388"/>
              <a:chExt cx="1048624" cy="1619074"/>
            </a:xfrm>
          </p:grpSpPr>
          <p:cxnSp>
            <p:nvCxnSpPr>
              <p:cNvPr id="147" name="Gerade Verbindung mit Pfeil 146"/>
              <p:cNvCxnSpPr/>
              <p:nvPr/>
            </p:nvCxnSpPr>
            <p:spPr>
              <a:xfrm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Ellipse 147"/>
              <p:cNvSpPr/>
              <p:nvPr/>
            </p:nvSpPr>
            <p:spPr>
              <a:xfrm>
                <a:off x="3523375" y="2428612"/>
                <a:ext cx="1048624" cy="10486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9472" name="Gerade Verbindung mit Pfeil 19471"/>
            <p:cNvCxnSpPr/>
            <p:nvPr/>
          </p:nvCxnSpPr>
          <p:spPr>
            <a:xfrm flipH="1" flipV="1">
              <a:off x="7410451" y="1674495"/>
              <a:ext cx="115782" cy="24408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/>
            <p:cNvCxnSpPr/>
            <p:nvPr/>
          </p:nvCxnSpPr>
          <p:spPr>
            <a:xfrm flipH="1">
              <a:off x="6507481" y="1718438"/>
              <a:ext cx="108175" cy="4330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/>
            <p:cNvCxnSpPr>
              <a:stCxn id="144" idx="3"/>
              <a:endCxn id="144" idx="3"/>
            </p:cNvCxnSpPr>
            <p:nvPr/>
          </p:nvCxnSpPr>
          <p:spPr>
            <a:xfrm>
              <a:off x="6615656" y="2062744"/>
              <a:ext cx="0" cy="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/>
            <p:cNvCxnSpPr/>
            <p:nvPr/>
          </p:nvCxnSpPr>
          <p:spPr>
            <a:xfrm>
              <a:off x="6882343" y="2118003"/>
              <a:ext cx="93767" cy="16443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/>
            <p:cNvCxnSpPr/>
            <p:nvPr/>
          </p:nvCxnSpPr>
          <p:spPr>
            <a:xfrm flipV="1">
              <a:off x="7422622" y="2084902"/>
              <a:ext cx="93767" cy="20123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9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Kernspins im Magnetfeld (2) - Relaxation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346400" y="3603583"/>
            <a:ext cx="6572064" cy="2358616"/>
            <a:chOff x="346400" y="3603583"/>
            <a:chExt cx="6572064" cy="2358616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00" y="3874199"/>
              <a:ext cx="6572064" cy="20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feld 56"/>
            <p:cNvSpPr txBox="1"/>
            <p:nvPr/>
          </p:nvSpPr>
          <p:spPr>
            <a:xfrm>
              <a:off x="717819" y="3603583"/>
              <a:ext cx="57773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Transversale Relaxation (Zeitkonstante T2)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209927" y="1125542"/>
            <a:ext cx="6845010" cy="2451848"/>
            <a:chOff x="209927" y="1125542"/>
            <a:chExt cx="6845010" cy="2451848"/>
          </a:xfrm>
        </p:grpSpPr>
        <p:pic>
          <p:nvPicPr>
            <p:cNvPr id="1946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927" y="1489390"/>
              <a:ext cx="6845010" cy="20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feld 57"/>
            <p:cNvSpPr txBox="1"/>
            <p:nvPr/>
          </p:nvSpPr>
          <p:spPr>
            <a:xfrm>
              <a:off x="717819" y="1125542"/>
              <a:ext cx="58292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Longitudinale Relaxation (Zeitkonstante T1)</a:t>
              </a:r>
            </a:p>
          </p:txBody>
        </p:sp>
      </p:grpSp>
      <p:pic>
        <p:nvPicPr>
          <p:cNvPr id="1026" name="Picture 2" descr="C:\Users\Marvin\Desktop\T2W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39" y="4050526"/>
            <a:ext cx="1441295" cy="173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vin\Desktop\T1W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39" y="1664861"/>
            <a:ext cx="1441295" cy="173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06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1" name="Gerade Verbindung 2060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6</a:t>
            </a:fld>
            <a:endParaRPr lang="de-DE"/>
          </a:p>
        </p:txBody>
      </p:sp>
      <p:sp>
        <p:nvSpPr>
          <p:cNvPr id="2059" name="Titel 20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NMR &amp; MRI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2895795" y="3621534"/>
            <a:ext cx="1858918" cy="2574434"/>
            <a:chOff x="4775887" y="1155069"/>
            <a:chExt cx="2851831" cy="3949529"/>
          </a:xfrm>
        </p:grpSpPr>
        <p:sp>
          <p:nvSpPr>
            <p:cNvPr id="39" name="Rechteck 40"/>
            <p:cNvSpPr/>
            <p:nvPr/>
          </p:nvSpPr>
          <p:spPr bwMode="auto">
            <a:xfrm>
              <a:off x="6506051" y="1155069"/>
              <a:ext cx="171416" cy="296422"/>
            </a:xfrm>
            <a:custGeom>
              <a:avLst/>
              <a:gdLst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23621 h 234441"/>
                <a:gd name="connsiteX1" fmla="*/ 135573 w 135573"/>
                <a:gd name="connsiteY1" fmla="*/ 23621 h 234441"/>
                <a:gd name="connsiteX2" fmla="*/ 135573 w 135573"/>
                <a:gd name="connsiteY2" fmla="*/ 234441 h 234441"/>
                <a:gd name="connsiteX3" fmla="*/ 0 w 135573"/>
                <a:gd name="connsiteY3" fmla="*/ 234441 h 234441"/>
                <a:gd name="connsiteX4" fmla="*/ 0 w 135573"/>
                <a:gd name="connsiteY4" fmla="*/ 23621 h 23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3" h="234441">
                  <a:moveTo>
                    <a:pt x="0" y="23621"/>
                  </a:moveTo>
                  <a:cubicBezTo>
                    <a:pt x="64241" y="-43054"/>
                    <a:pt x="90382" y="56006"/>
                    <a:pt x="135573" y="23621"/>
                  </a:cubicBezTo>
                  <a:lnTo>
                    <a:pt x="135573" y="234441"/>
                  </a:lnTo>
                  <a:lnTo>
                    <a:pt x="0" y="234441"/>
                  </a:lnTo>
                  <a:lnTo>
                    <a:pt x="0" y="236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6506052" y="1671482"/>
              <a:ext cx="171416" cy="266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1" name="Rechteck 40"/>
            <p:cNvSpPr/>
            <p:nvPr/>
          </p:nvSpPr>
          <p:spPr bwMode="auto">
            <a:xfrm>
              <a:off x="6752176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2" name="Rechteck 41"/>
            <p:cNvSpPr/>
            <p:nvPr/>
          </p:nvSpPr>
          <p:spPr bwMode="auto">
            <a:xfrm>
              <a:off x="5382865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3" name="Rechteck 19"/>
            <p:cNvSpPr/>
            <p:nvPr/>
          </p:nvSpPr>
          <p:spPr bwMode="auto">
            <a:xfrm>
              <a:off x="5299366" y="4915796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4" name="Rechteck 19"/>
            <p:cNvSpPr/>
            <p:nvPr/>
          </p:nvSpPr>
          <p:spPr bwMode="auto">
            <a:xfrm>
              <a:off x="6668678" y="4910979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5" name="Trapezoid 44"/>
            <p:cNvSpPr/>
            <p:nvPr/>
          </p:nvSpPr>
          <p:spPr bwMode="auto">
            <a:xfrm>
              <a:off x="5077771" y="1856297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6" name="Trapezoid 45"/>
            <p:cNvSpPr/>
            <p:nvPr/>
          </p:nvSpPr>
          <p:spPr bwMode="auto">
            <a:xfrm rot="10800000">
              <a:off x="5077771" y="4152789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7" name="Ellipse 46"/>
            <p:cNvSpPr/>
            <p:nvPr/>
          </p:nvSpPr>
          <p:spPr bwMode="auto">
            <a:xfrm>
              <a:off x="4775887" y="1966891"/>
              <a:ext cx="2851831" cy="2851831"/>
            </a:xfrm>
            <a:prstGeom prst="ellipse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229" y="2080308"/>
              <a:ext cx="361143" cy="200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Textfeld 48"/>
            <p:cNvSpPr txBox="1"/>
            <p:nvPr/>
          </p:nvSpPr>
          <p:spPr>
            <a:xfrm>
              <a:off x="5189635" y="2519071"/>
              <a:ext cx="2018564" cy="375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BioSpec</a:t>
              </a:r>
              <a:r>
                <a:rPr kumimoji="0" lang="de-DE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 117/16USR</a:t>
              </a:r>
            </a:p>
          </p:txBody>
        </p:sp>
        <p:sp>
          <p:nvSpPr>
            <p:cNvPr id="50" name="Ellipse 49"/>
            <p:cNvSpPr/>
            <p:nvPr/>
          </p:nvSpPr>
          <p:spPr bwMode="auto">
            <a:xfrm>
              <a:off x="5694296" y="2885300"/>
              <a:ext cx="1015013" cy="1015013"/>
            </a:xfrm>
            <a:prstGeom prst="ellipse">
              <a:avLst/>
            </a:prstGeom>
            <a:solidFill>
              <a:srgbClr val="D8E2E8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5963093" y="3154096"/>
              <a:ext cx="477420" cy="477420"/>
            </a:xfrm>
            <a:prstGeom prst="ellipse">
              <a:avLst/>
            </a:prstGeom>
            <a:solidFill>
              <a:srgbClr val="0071BC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6064256" y="3255257"/>
              <a:ext cx="275095" cy="275095"/>
            </a:xfrm>
            <a:prstGeom prst="ellipse">
              <a:avLst/>
            </a:prstGeom>
            <a:solidFill>
              <a:srgbClr val="000000">
                <a:lumMod val="75000"/>
                <a:lumOff val="2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5966253" y="3606746"/>
              <a:ext cx="471101" cy="1313868"/>
            </a:xfrm>
            <a:prstGeom prst="rect">
              <a:avLst/>
            </a:prstGeom>
            <a:solidFill>
              <a:srgbClr val="E2E7E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4" name="Rechteck 53"/>
            <p:cNvSpPr/>
            <p:nvPr/>
          </p:nvSpPr>
          <p:spPr bwMode="auto">
            <a:xfrm>
              <a:off x="5832055" y="3575932"/>
              <a:ext cx="740144" cy="61628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5" name="Rechteck 34"/>
            <p:cNvSpPr/>
            <p:nvPr/>
          </p:nvSpPr>
          <p:spPr bwMode="auto">
            <a:xfrm>
              <a:off x="6012367" y="3357530"/>
              <a:ext cx="373099" cy="218401"/>
            </a:xfrm>
            <a:custGeom>
              <a:avLst/>
              <a:gdLst/>
              <a:ahLst/>
              <a:cxnLst/>
              <a:rect l="l" t="t" r="r" b="b"/>
              <a:pathLst>
                <a:path w="295085" h="164059">
                  <a:moveTo>
                    <a:pt x="0" y="0"/>
                  </a:moveTo>
                  <a:lnTo>
                    <a:pt x="43215" y="0"/>
                  </a:lnTo>
                  <a:cubicBezTo>
                    <a:pt x="51468" y="49717"/>
                    <a:pt x="95187" y="86704"/>
                    <a:pt x="147543" y="86704"/>
                  </a:cubicBezTo>
                  <a:cubicBezTo>
                    <a:pt x="199900" y="86704"/>
                    <a:pt x="243618" y="49717"/>
                    <a:pt x="251872" y="0"/>
                  </a:cubicBezTo>
                  <a:lnTo>
                    <a:pt x="295085" y="0"/>
                  </a:lnTo>
                  <a:lnTo>
                    <a:pt x="295085" y="164059"/>
                  </a:lnTo>
                  <a:lnTo>
                    <a:pt x="0" y="164059"/>
                  </a:lnTo>
                  <a:close/>
                </a:path>
              </a:pathLst>
            </a:custGeom>
            <a:solidFill>
              <a:srgbClr val="D8E2E8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6413413" y="1338635"/>
              <a:ext cx="356695" cy="3566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</p:grpSp>
      <p:grpSp>
        <p:nvGrpSpPr>
          <p:cNvPr id="2058" name="Gruppieren 2057"/>
          <p:cNvGrpSpPr/>
          <p:nvPr/>
        </p:nvGrpSpPr>
        <p:grpSpPr>
          <a:xfrm>
            <a:off x="322698" y="4153755"/>
            <a:ext cx="2435935" cy="2042213"/>
            <a:chOff x="4834739" y="4568418"/>
            <a:chExt cx="1809839" cy="1517313"/>
          </a:xfrm>
        </p:grpSpPr>
        <p:sp>
          <p:nvSpPr>
            <p:cNvPr id="57" name="Rechteck 56"/>
            <p:cNvSpPr/>
            <p:nvPr/>
          </p:nvSpPr>
          <p:spPr bwMode="auto">
            <a:xfrm>
              <a:off x="483473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 bwMode="auto">
            <a:xfrm>
              <a:off x="543801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 bwMode="auto">
            <a:xfrm>
              <a:off x="6041298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79119" y="4606051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79119" y="4704624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79119" y="5828756"/>
              <a:ext cx="514520" cy="2165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4879119" y="561862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4879119" y="4853375"/>
              <a:ext cx="514520" cy="2516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4879119" y="540594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/>
            <p:cNvSpPr/>
            <p:nvPr/>
          </p:nvSpPr>
          <p:spPr>
            <a:xfrm>
              <a:off x="4879119" y="4803195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/>
            <p:cNvSpPr/>
            <p:nvPr/>
          </p:nvSpPr>
          <p:spPr>
            <a:xfrm>
              <a:off x="4879119" y="5191555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/>
            <p:cNvSpPr/>
            <p:nvPr/>
          </p:nvSpPr>
          <p:spPr>
            <a:xfrm>
              <a:off x="4879119" y="5105018"/>
              <a:ext cx="514520" cy="868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cxnSp>
          <p:nvCxnSpPr>
            <p:cNvPr id="8" name="Gerade Verbindung 7"/>
            <p:cNvCxnSpPr/>
            <p:nvPr/>
          </p:nvCxnSpPr>
          <p:spPr>
            <a:xfrm>
              <a:off x="556000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/>
            <p:cNvCxnSpPr/>
            <p:nvPr/>
          </p:nvCxnSpPr>
          <p:spPr>
            <a:xfrm>
              <a:off x="556000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/>
          </p:nvCxnSpPr>
          <p:spPr>
            <a:xfrm>
              <a:off x="556000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556000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/>
            <p:cNvCxnSpPr/>
            <p:nvPr/>
          </p:nvCxnSpPr>
          <p:spPr>
            <a:xfrm>
              <a:off x="556000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/>
          </p:nvCxnSpPr>
          <p:spPr>
            <a:xfrm>
              <a:off x="556000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/>
          </p:nvCxnSpPr>
          <p:spPr>
            <a:xfrm>
              <a:off x="616328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/>
          </p:nvCxnSpPr>
          <p:spPr>
            <a:xfrm>
              <a:off x="616328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>
              <a:off x="616328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/>
          </p:nvCxnSpPr>
          <p:spPr>
            <a:xfrm>
              <a:off x="616328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/>
            <p:cNvCxnSpPr/>
            <p:nvPr/>
          </p:nvCxnSpPr>
          <p:spPr>
            <a:xfrm>
              <a:off x="616328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/>
          </p:nvCxnSpPr>
          <p:spPr>
            <a:xfrm>
              <a:off x="616328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hteck 85"/>
            <p:cNvSpPr/>
            <p:nvPr/>
          </p:nvSpPr>
          <p:spPr>
            <a:xfrm>
              <a:off x="4950149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hteck 86"/>
            <p:cNvSpPr/>
            <p:nvPr/>
          </p:nvSpPr>
          <p:spPr>
            <a:xfrm>
              <a:off x="4983595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17041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hteck 88"/>
            <p:cNvSpPr/>
            <p:nvPr/>
          </p:nvSpPr>
          <p:spPr>
            <a:xfrm>
              <a:off x="5048498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hteck 89"/>
            <p:cNvSpPr/>
            <p:nvPr/>
          </p:nvSpPr>
          <p:spPr>
            <a:xfrm>
              <a:off x="5081944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5146820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/>
            <p:cNvSpPr/>
            <p:nvPr/>
          </p:nvSpPr>
          <p:spPr>
            <a:xfrm>
              <a:off x="5180266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/>
            <p:cNvSpPr/>
            <p:nvPr/>
          </p:nvSpPr>
          <p:spPr>
            <a:xfrm>
              <a:off x="5245141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/>
            <p:cNvSpPr/>
            <p:nvPr/>
          </p:nvSpPr>
          <p:spPr>
            <a:xfrm>
              <a:off x="5310017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9" name="Gruppieren 2048"/>
          <p:cNvGrpSpPr/>
          <p:nvPr/>
        </p:nvGrpSpPr>
        <p:grpSpPr>
          <a:xfrm>
            <a:off x="3066406" y="575914"/>
            <a:ext cx="1517697" cy="2866632"/>
            <a:chOff x="995266" y="986565"/>
            <a:chExt cx="1946108" cy="3675817"/>
          </a:xfrm>
        </p:grpSpPr>
        <p:sp>
          <p:nvSpPr>
            <p:cNvPr id="20" name="Rechteck 19"/>
            <p:cNvSpPr/>
            <p:nvPr/>
          </p:nvSpPr>
          <p:spPr>
            <a:xfrm>
              <a:off x="1747181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2149778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995266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1"/>
            <p:cNvSpPr/>
            <p:nvPr/>
          </p:nvSpPr>
          <p:spPr>
            <a:xfrm flipH="1">
              <a:off x="2567950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00331" y="1075848"/>
              <a:ext cx="1135978" cy="2448271"/>
            </a:xfrm>
            <a:custGeom>
              <a:avLst/>
              <a:gdLst/>
              <a:ahLst/>
              <a:cxnLst/>
              <a:rect l="l" t="t" r="r" b="b"/>
              <a:pathLst>
                <a:path w="1308856" h="2820860">
                  <a:moveTo>
                    <a:pt x="373917" y="0"/>
                  </a:moveTo>
                  <a:lnTo>
                    <a:pt x="471073" y="0"/>
                  </a:lnTo>
                  <a:lnTo>
                    <a:pt x="471073" y="826678"/>
                  </a:lnTo>
                  <a:cubicBezTo>
                    <a:pt x="529165" y="820108"/>
                    <a:pt x="590734" y="817244"/>
                    <a:pt x="654428" y="817244"/>
                  </a:cubicBezTo>
                  <a:cubicBezTo>
                    <a:pt x="718111" y="817244"/>
                    <a:pt x="779670" y="820107"/>
                    <a:pt x="837783" y="826457"/>
                  </a:cubicBezTo>
                  <a:lnTo>
                    <a:pt x="837783" y="0"/>
                  </a:lnTo>
                  <a:lnTo>
                    <a:pt x="934939" y="0"/>
                  </a:lnTo>
                  <a:lnTo>
                    <a:pt x="934939" y="837835"/>
                  </a:lnTo>
                  <a:cubicBezTo>
                    <a:pt x="972939" y="842759"/>
                    <a:pt x="1008823" y="849540"/>
                    <a:pt x="1042095" y="858077"/>
                  </a:cubicBezTo>
                  <a:lnTo>
                    <a:pt x="1042095" y="561782"/>
                  </a:lnTo>
                  <a:lnTo>
                    <a:pt x="1139251" y="561782"/>
                  </a:lnTo>
                  <a:lnTo>
                    <a:pt x="1139251" y="885996"/>
                  </a:lnTo>
                  <a:cubicBezTo>
                    <a:pt x="1244783" y="921541"/>
                    <a:pt x="1308856" y="970030"/>
                    <a:pt x="1308856" y="1023229"/>
                  </a:cubicBezTo>
                  <a:lnTo>
                    <a:pt x="1307259" y="1028216"/>
                  </a:lnTo>
                  <a:lnTo>
                    <a:pt x="1308855" y="1028216"/>
                  </a:lnTo>
                  <a:lnTo>
                    <a:pt x="1308855" y="2820860"/>
                  </a:lnTo>
                  <a:lnTo>
                    <a:pt x="1" y="2820860"/>
                  </a:lnTo>
                  <a:lnTo>
                    <a:pt x="1" y="1028216"/>
                  </a:lnTo>
                  <a:lnTo>
                    <a:pt x="1597" y="1028216"/>
                  </a:lnTo>
                  <a:cubicBezTo>
                    <a:pt x="66" y="1026631"/>
                    <a:pt x="0" y="1024932"/>
                    <a:pt x="0" y="1023229"/>
                  </a:cubicBezTo>
                  <a:cubicBezTo>
                    <a:pt x="0" y="970030"/>
                    <a:pt x="64073" y="921541"/>
                    <a:pt x="169605" y="885996"/>
                  </a:cubicBezTo>
                  <a:lnTo>
                    <a:pt x="169605" y="561782"/>
                  </a:lnTo>
                  <a:lnTo>
                    <a:pt x="266761" y="561782"/>
                  </a:lnTo>
                  <a:lnTo>
                    <a:pt x="266761" y="858077"/>
                  </a:lnTo>
                  <a:cubicBezTo>
                    <a:pt x="300151" y="850080"/>
                    <a:pt x="335987" y="843134"/>
                    <a:pt x="373917" y="837850"/>
                  </a:cubicBezTo>
                  <a:close/>
                </a:path>
              </a:pathLst>
            </a:cu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522373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2279622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2" name="Picture 4" descr="https://upload.wikimedia.org/wikipedia/de/thumb/7/76/Logo_Bruker.svg/640px-Logo_Bruker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942" y="1999071"/>
              <a:ext cx="404757" cy="216292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www.selectscience.net/images/products/7628_850_avance_IIIHDJPEGFIL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CAC1B0"/>
                </a:clrFrom>
                <a:clrTo>
                  <a:srgbClr val="CAC1B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00580" y="2373291"/>
              <a:ext cx="158083" cy="91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7" name="Gruppieren 2056"/>
          <p:cNvGrpSpPr/>
          <p:nvPr/>
        </p:nvGrpSpPr>
        <p:grpSpPr>
          <a:xfrm>
            <a:off x="2096848" y="2187984"/>
            <a:ext cx="817973" cy="1254562"/>
            <a:chOff x="2443887" y="4996475"/>
            <a:chExt cx="603280" cy="925278"/>
          </a:xfrm>
        </p:grpSpPr>
        <p:sp>
          <p:nvSpPr>
            <p:cNvPr id="2053" name="Rechteck 2052"/>
            <p:cNvSpPr/>
            <p:nvPr/>
          </p:nvSpPr>
          <p:spPr>
            <a:xfrm>
              <a:off x="2443887" y="4996475"/>
              <a:ext cx="603280" cy="842558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2486935" y="5054838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56" name="Gruppieren 2055"/>
            <p:cNvGrpSpPr/>
            <p:nvPr/>
          </p:nvGrpSpPr>
          <p:grpSpPr>
            <a:xfrm>
              <a:off x="2486936" y="5105017"/>
              <a:ext cx="514520" cy="251642"/>
              <a:chOff x="2483095" y="5105017"/>
              <a:chExt cx="514520" cy="251642"/>
            </a:xfrm>
          </p:grpSpPr>
          <p:sp>
            <p:nvSpPr>
              <p:cNvPr id="104" name="Rechteck 103"/>
              <p:cNvSpPr/>
              <p:nvPr/>
            </p:nvSpPr>
            <p:spPr>
              <a:xfrm>
                <a:off x="2483095" y="5105017"/>
                <a:ext cx="514520" cy="2516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2555456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2588902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2622348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2653805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2687251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2752127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2785573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2850448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2915324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5" name="Rechteck 114"/>
            <p:cNvSpPr/>
            <p:nvPr/>
          </p:nvSpPr>
          <p:spPr>
            <a:xfrm>
              <a:off x="2488839" y="5839033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 115"/>
            <p:cNvSpPr/>
            <p:nvPr/>
          </p:nvSpPr>
          <p:spPr>
            <a:xfrm>
              <a:off x="2892699" y="5839046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2486935" y="535665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2486935" y="546904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2486935" y="5581439"/>
              <a:ext cx="514520" cy="2063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76" name="Gruppieren 2075"/>
          <p:cNvGrpSpPr/>
          <p:nvPr/>
        </p:nvGrpSpPr>
        <p:grpSpPr>
          <a:xfrm>
            <a:off x="5774969" y="4265653"/>
            <a:ext cx="2445393" cy="1613113"/>
            <a:chOff x="5774969" y="4223708"/>
            <a:chExt cx="2445393" cy="1613113"/>
          </a:xfrm>
        </p:grpSpPr>
        <p:sp>
          <p:nvSpPr>
            <p:cNvPr id="163" name="Rechteck 26"/>
            <p:cNvSpPr/>
            <p:nvPr/>
          </p:nvSpPr>
          <p:spPr bwMode="auto">
            <a:xfrm>
              <a:off x="6410869" y="5656329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64" name="Rechteck 163"/>
            <p:cNvSpPr/>
            <p:nvPr/>
          </p:nvSpPr>
          <p:spPr bwMode="auto">
            <a:xfrm>
              <a:off x="5774969" y="4223708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pic>
          <p:nvPicPr>
            <p:cNvPr id="1029" name="Picture 5" descr="Bildergebnis für mouse mr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988" y="4299769"/>
              <a:ext cx="2297354" cy="129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Rechteck 165"/>
            <p:cNvSpPr/>
            <p:nvPr/>
          </p:nvSpPr>
          <p:spPr bwMode="auto">
            <a:xfrm>
              <a:off x="5848988" y="4296355"/>
              <a:ext cx="2297355" cy="129467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</p:grpSp>
      <p:grpSp>
        <p:nvGrpSpPr>
          <p:cNvPr id="2075" name="Gruppieren 2074"/>
          <p:cNvGrpSpPr/>
          <p:nvPr/>
        </p:nvGrpSpPr>
        <p:grpSpPr>
          <a:xfrm>
            <a:off x="5774968" y="1661112"/>
            <a:ext cx="2445394" cy="1613113"/>
            <a:chOff x="5774968" y="1661112"/>
            <a:chExt cx="2445394" cy="1613113"/>
          </a:xfrm>
        </p:grpSpPr>
        <p:sp>
          <p:nvSpPr>
            <p:cNvPr id="177" name="Rechteck 26"/>
            <p:cNvSpPr/>
            <p:nvPr/>
          </p:nvSpPr>
          <p:spPr bwMode="auto">
            <a:xfrm>
              <a:off x="6410868" y="3093733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8" name="Rechteck 177"/>
            <p:cNvSpPr/>
            <p:nvPr/>
          </p:nvSpPr>
          <p:spPr bwMode="auto">
            <a:xfrm>
              <a:off x="5774968" y="1661112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9" name="Rechteck 178"/>
            <p:cNvSpPr/>
            <p:nvPr/>
          </p:nvSpPr>
          <p:spPr bwMode="auto">
            <a:xfrm>
              <a:off x="5848987" y="1733759"/>
              <a:ext cx="2297355" cy="12946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2073" name="Freihandform 2072"/>
            <p:cNvSpPr/>
            <p:nvPr/>
          </p:nvSpPr>
          <p:spPr>
            <a:xfrm>
              <a:off x="6055996" y="1882139"/>
              <a:ext cx="1676400" cy="901065"/>
            </a:xfrm>
            <a:custGeom>
              <a:avLst/>
              <a:gdLst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15340 w 1674495"/>
                <a:gd name="connsiteY14" fmla="*/ 857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88670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8195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6290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0575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02005 w 1674495"/>
                <a:gd name="connsiteY14" fmla="*/ 3143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59080 w 1674495"/>
                <a:gd name="connsiteY8" fmla="*/ 45720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0985 w 1674495"/>
                <a:gd name="connsiteY8" fmla="*/ 4476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916305 h 929640"/>
                <a:gd name="connsiteX1" fmla="*/ 110490 w 1674495"/>
                <a:gd name="connsiteY1" fmla="*/ 922020 h 929640"/>
                <a:gd name="connsiteX2" fmla="*/ 125730 w 1674495"/>
                <a:gd name="connsiteY2" fmla="*/ 725805 h 929640"/>
                <a:gd name="connsiteX3" fmla="*/ 127635 w 1674495"/>
                <a:gd name="connsiteY3" fmla="*/ 923925 h 929640"/>
                <a:gd name="connsiteX4" fmla="*/ 171450 w 1674495"/>
                <a:gd name="connsiteY4" fmla="*/ 922020 h 929640"/>
                <a:gd name="connsiteX5" fmla="*/ 186690 w 1674495"/>
                <a:gd name="connsiteY5" fmla="*/ 350520 h 929640"/>
                <a:gd name="connsiteX6" fmla="*/ 192405 w 1674495"/>
                <a:gd name="connsiteY6" fmla="*/ 922020 h 929640"/>
                <a:gd name="connsiteX7" fmla="*/ 245745 w 1674495"/>
                <a:gd name="connsiteY7" fmla="*/ 923925 h 929640"/>
                <a:gd name="connsiteX8" fmla="*/ 260985 w 1674495"/>
                <a:gd name="connsiteY8" fmla="*/ 352425 h 929640"/>
                <a:gd name="connsiteX9" fmla="*/ 268605 w 1674495"/>
                <a:gd name="connsiteY9" fmla="*/ 929640 h 929640"/>
                <a:gd name="connsiteX10" fmla="*/ 308610 w 1674495"/>
                <a:gd name="connsiteY10" fmla="*/ 925830 h 929640"/>
                <a:gd name="connsiteX11" fmla="*/ 329565 w 1674495"/>
                <a:gd name="connsiteY11" fmla="*/ 702945 h 929640"/>
                <a:gd name="connsiteX12" fmla="*/ 337185 w 1674495"/>
                <a:gd name="connsiteY12" fmla="*/ 923925 h 929640"/>
                <a:gd name="connsiteX13" fmla="*/ 775335 w 1674495"/>
                <a:gd name="connsiteY13" fmla="*/ 923925 h 929640"/>
                <a:gd name="connsiteX14" fmla="*/ 794385 w 1674495"/>
                <a:gd name="connsiteY14" fmla="*/ 224790 h 929640"/>
                <a:gd name="connsiteX15" fmla="*/ 803910 w 1674495"/>
                <a:gd name="connsiteY15" fmla="*/ 925830 h 929640"/>
                <a:gd name="connsiteX16" fmla="*/ 1445895 w 1674495"/>
                <a:gd name="connsiteY16" fmla="*/ 923925 h 929640"/>
                <a:gd name="connsiteX17" fmla="*/ 1461135 w 1674495"/>
                <a:gd name="connsiteY17" fmla="*/ 474345 h 929640"/>
                <a:gd name="connsiteX18" fmla="*/ 1470660 w 1674495"/>
                <a:gd name="connsiteY18" fmla="*/ 923925 h 929640"/>
                <a:gd name="connsiteX19" fmla="*/ 1543050 w 1674495"/>
                <a:gd name="connsiteY19" fmla="*/ 922020 h 929640"/>
                <a:gd name="connsiteX20" fmla="*/ 1575435 w 1674495"/>
                <a:gd name="connsiteY20" fmla="*/ 0 h 929640"/>
                <a:gd name="connsiteX21" fmla="*/ 1586865 w 1674495"/>
                <a:gd name="connsiteY21" fmla="*/ 918210 h 929640"/>
                <a:gd name="connsiteX22" fmla="*/ 1632585 w 1674495"/>
                <a:gd name="connsiteY22" fmla="*/ 918210 h 929640"/>
                <a:gd name="connsiteX23" fmla="*/ 1657350 w 1674495"/>
                <a:gd name="connsiteY23" fmla="*/ 436245 h 929640"/>
                <a:gd name="connsiteX24" fmla="*/ 1674495 w 1674495"/>
                <a:gd name="connsiteY24" fmla="*/ 922020 h 929640"/>
                <a:gd name="connsiteX0" fmla="*/ 0 w 1663065"/>
                <a:gd name="connsiteY0" fmla="*/ 916305 h 929640"/>
                <a:gd name="connsiteX1" fmla="*/ 110490 w 1663065"/>
                <a:gd name="connsiteY1" fmla="*/ 92202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1440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08610 w 1663065"/>
                <a:gd name="connsiteY10" fmla="*/ 92583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10515 w 1663065"/>
                <a:gd name="connsiteY10" fmla="*/ 91440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3925"/>
                <a:gd name="connsiteX1" fmla="*/ 112395 w 1663065"/>
                <a:gd name="connsiteY1" fmla="*/ 914400 h 923925"/>
                <a:gd name="connsiteX2" fmla="*/ 125730 w 1663065"/>
                <a:gd name="connsiteY2" fmla="*/ 725805 h 923925"/>
                <a:gd name="connsiteX3" fmla="*/ 127635 w 1663065"/>
                <a:gd name="connsiteY3" fmla="*/ 918210 h 923925"/>
                <a:gd name="connsiteX4" fmla="*/ 171450 w 1663065"/>
                <a:gd name="connsiteY4" fmla="*/ 916305 h 923925"/>
                <a:gd name="connsiteX5" fmla="*/ 186690 w 1663065"/>
                <a:gd name="connsiteY5" fmla="*/ 350520 h 923925"/>
                <a:gd name="connsiteX6" fmla="*/ 192405 w 1663065"/>
                <a:gd name="connsiteY6" fmla="*/ 914400 h 923925"/>
                <a:gd name="connsiteX7" fmla="*/ 245745 w 1663065"/>
                <a:gd name="connsiteY7" fmla="*/ 912495 h 923925"/>
                <a:gd name="connsiteX8" fmla="*/ 260985 w 1663065"/>
                <a:gd name="connsiteY8" fmla="*/ 352425 h 923925"/>
                <a:gd name="connsiteX9" fmla="*/ 268605 w 1663065"/>
                <a:gd name="connsiteY9" fmla="*/ 916305 h 923925"/>
                <a:gd name="connsiteX10" fmla="*/ 310515 w 1663065"/>
                <a:gd name="connsiteY10" fmla="*/ 914400 h 923925"/>
                <a:gd name="connsiteX11" fmla="*/ 329565 w 1663065"/>
                <a:gd name="connsiteY11" fmla="*/ 702945 h 923925"/>
                <a:gd name="connsiteX12" fmla="*/ 337185 w 1663065"/>
                <a:gd name="connsiteY12" fmla="*/ 923925 h 923925"/>
                <a:gd name="connsiteX13" fmla="*/ 775335 w 1663065"/>
                <a:gd name="connsiteY13" fmla="*/ 923925 h 923925"/>
                <a:gd name="connsiteX14" fmla="*/ 794385 w 1663065"/>
                <a:gd name="connsiteY14" fmla="*/ 224790 h 923925"/>
                <a:gd name="connsiteX15" fmla="*/ 809625 w 1663065"/>
                <a:gd name="connsiteY15" fmla="*/ 923925 h 923925"/>
                <a:gd name="connsiteX16" fmla="*/ 1445895 w 1663065"/>
                <a:gd name="connsiteY16" fmla="*/ 923925 h 923925"/>
                <a:gd name="connsiteX17" fmla="*/ 1461135 w 1663065"/>
                <a:gd name="connsiteY17" fmla="*/ 474345 h 923925"/>
                <a:gd name="connsiteX18" fmla="*/ 1470660 w 1663065"/>
                <a:gd name="connsiteY18" fmla="*/ 923925 h 923925"/>
                <a:gd name="connsiteX19" fmla="*/ 1543050 w 1663065"/>
                <a:gd name="connsiteY19" fmla="*/ 922020 h 923925"/>
                <a:gd name="connsiteX20" fmla="*/ 1575435 w 1663065"/>
                <a:gd name="connsiteY20" fmla="*/ 0 h 923925"/>
                <a:gd name="connsiteX21" fmla="*/ 1586865 w 1663065"/>
                <a:gd name="connsiteY21" fmla="*/ 918210 h 923925"/>
                <a:gd name="connsiteX22" fmla="*/ 1632585 w 1663065"/>
                <a:gd name="connsiteY22" fmla="*/ 918210 h 923925"/>
                <a:gd name="connsiteX23" fmla="*/ 1657350 w 1663065"/>
                <a:gd name="connsiteY23" fmla="*/ 436245 h 923925"/>
                <a:gd name="connsiteX24" fmla="*/ 1663065 w 1663065"/>
                <a:gd name="connsiteY24" fmla="*/ 922020 h 923925"/>
                <a:gd name="connsiteX0" fmla="*/ 0 w 1676400"/>
                <a:gd name="connsiteY0" fmla="*/ 916305 h 923925"/>
                <a:gd name="connsiteX1" fmla="*/ 112395 w 1676400"/>
                <a:gd name="connsiteY1" fmla="*/ 914400 h 923925"/>
                <a:gd name="connsiteX2" fmla="*/ 125730 w 1676400"/>
                <a:gd name="connsiteY2" fmla="*/ 725805 h 923925"/>
                <a:gd name="connsiteX3" fmla="*/ 127635 w 1676400"/>
                <a:gd name="connsiteY3" fmla="*/ 918210 h 923925"/>
                <a:gd name="connsiteX4" fmla="*/ 171450 w 1676400"/>
                <a:gd name="connsiteY4" fmla="*/ 916305 h 923925"/>
                <a:gd name="connsiteX5" fmla="*/ 186690 w 1676400"/>
                <a:gd name="connsiteY5" fmla="*/ 350520 h 923925"/>
                <a:gd name="connsiteX6" fmla="*/ 192405 w 1676400"/>
                <a:gd name="connsiteY6" fmla="*/ 914400 h 923925"/>
                <a:gd name="connsiteX7" fmla="*/ 245745 w 1676400"/>
                <a:gd name="connsiteY7" fmla="*/ 912495 h 923925"/>
                <a:gd name="connsiteX8" fmla="*/ 260985 w 1676400"/>
                <a:gd name="connsiteY8" fmla="*/ 352425 h 923925"/>
                <a:gd name="connsiteX9" fmla="*/ 268605 w 1676400"/>
                <a:gd name="connsiteY9" fmla="*/ 916305 h 923925"/>
                <a:gd name="connsiteX10" fmla="*/ 310515 w 1676400"/>
                <a:gd name="connsiteY10" fmla="*/ 914400 h 923925"/>
                <a:gd name="connsiteX11" fmla="*/ 329565 w 1676400"/>
                <a:gd name="connsiteY11" fmla="*/ 702945 h 923925"/>
                <a:gd name="connsiteX12" fmla="*/ 337185 w 1676400"/>
                <a:gd name="connsiteY12" fmla="*/ 923925 h 923925"/>
                <a:gd name="connsiteX13" fmla="*/ 775335 w 1676400"/>
                <a:gd name="connsiteY13" fmla="*/ 923925 h 923925"/>
                <a:gd name="connsiteX14" fmla="*/ 794385 w 1676400"/>
                <a:gd name="connsiteY14" fmla="*/ 224790 h 923925"/>
                <a:gd name="connsiteX15" fmla="*/ 809625 w 1676400"/>
                <a:gd name="connsiteY15" fmla="*/ 923925 h 923925"/>
                <a:gd name="connsiteX16" fmla="*/ 1445895 w 1676400"/>
                <a:gd name="connsiteY16" fmla="*/ 923925 h 923925"/>
                <a:gd name="connsiteX17" fmla="*/ 1461135 w 1676400"/>
                <a:gd name="connsiteY17" fmla="*/ 474345 h 923925"/>
                <a:gd name="connsiteX18" fmla="*/ 1470660 w 1676400"/>
                <a:gd name="connsiteY18" fmla="*/ 923925 h 923925"/>
                <a:gd name="connsiteX19" fmla="*/ 1543050 w 1676400"/>
                <a:gd name="connsiteY19" fmla="*/ 922020 h 923925"/>
                <a:gd name="connsiteX20" fmla="*/ 1575435 w 1676400"/>
                <a:gd name="connsiteY20" fmla="*/ 0 h 923925"/>
                <a:gd name="connsiteX21" fmla="*/ 1586865 w 1676400"/>
                <a:gd name="connsiteY21" fmla="*/ 918210 h 923925"/>
                <a:gd name="connsiteX22" fmla="*/ 1632585 w 1676400"/>
                <a:gd name="connsiteY22" fmla="*/ 918210 h 923925"/>
                <a:gd name="connsiteX23" fmla="*/ 1657350 w 1676400"/>
                <a:gd name="connsiteY23" fmla="*/ 436245 h 923925"/>
                <a:gd name="connsiteX24" fmla="*/ 1676400 w 1676400"/>
                <a:gd name="connsiteY24" fmla="*/ 920115 h 923925"/>
                <a:gd name="connsiteX0" fmla="*/ 0 w 1676400"/>
                <a:gd name="connsiteY0" fmla="*/ 893445 h 901065"/>
                <a:gd name="connsiteX1" fmla="*/ 112395 w 1676400"/>
                <a:gd name="connsiteY1" fmla="*/ 891540 h 901065"/>
                <a:gd name="connsiteX2" fmla="*/ 125730 w 1676400"/>
                <a:gd name="connsiteY2" fmla="*/ 702945 h 901065"/>
                <a:gd name="connsiteX3" fmla="*/ 127635 w 1676400"/>
                <a:gd name="connsiteY3" fmla="*/ 895350 h 901065"/>
                <a:gd name="connsiteX4" fmla="*/ 171450 w 1676400"/>
                <a:gd name="connsiteY4" fmla="*/ 893445 h 901065"/>
                <a:gd name="connsiteX5" fmla="*/ 186690 w 1676400"/>
                <a:gd name="connsiteY5" fmla="*/ 327660 h 901065"/>
                <a:gd name="connsiteX6" fmla="*/ 192405 w 1676400"/>
                <a:gd name="connsiteY6" fmla="*/ 891540 h 901065"/>
                <a:gd name="connsiteX7" fmla="*/ 245745 w 1676400"/>
                <a:gd name="connsiteY7" fmla="*/ 889635 h 901065"/>
                <a:gd name="connsiteX8" fmla="*/ 260985 w 1676400"/>
                <a:gd name="connsiteY8" fmla="*/ 329565 h 901065"/>
                <a:gd name="connsiteX9" fmla="*/ 268605 w 1676400"/>
                <a:gd name="connsiteY9" fmla="*/ 893445 h 901065"/>
                <a:gd name="connsiteX10" fmla="*/ 310515 w 1676400"/>
                <a:gd name="connsiteY10" fmla="*/ 891540 h 901065"/>
                <a:gd name="connsiteX11" fmla="*/ 329565 w 1676400"/>
                <a:gd name="connsiteY11" fmla="*/ 680085 h 901065"/>
                <a:gd name="connsiteX12" fmla="*/ 337185 w 1676400"/>
                <a:gd name="connsiteY12" fmla="*/ 901065 h 901065"/>
                <a:gd name="connsiteX13" fmla="*/ 775335 w 1676400"/>
                <a:gd name="connsiteY13" fmla="*/ 901065 h 901065"/>
                <a:gd name="connsiteX14" fmla="*/ 794385 w 1676400"/>
                <a:gd name="connsiteY14" fmla="*/ 201930 h 901065"/>
                <a:gd name="connsiteX15" fmla="*/ 809625 w 1676400"/>
                <a:gd name="connsiteY15" fmla="*/ 901065 h 901065"/>
                <a:gd name="connsiteX16" fmla="*/ 1445895 w 1676400"/>
                <a:gd name="connsiteY16" fmla="*/ 901065 h 901065"/>
                <a:gd name="connsiteX17" fmla="*/ 1461135 w 1676400"/>
                <a:gd name="connsiteY17" fmla="*/ 451485 h 901065"/>
                <a:gd name="connsiteX18" fmla="*/ 1470660 w 1676400"/>
                <a:gd name="connsiteY18" fmla="*/ 901065 h 901065"/>
                <a:gd name="connsiteX19" fmla="*/ 1543050 w 1676400"/>
                <a:gd name="connsiteY19" fmla="*/ 899160 h 901065"/>
                <a:gd name="connsiteX20" fmla="*/ 1564005 w 1676400"/>
                <a:gd name="connsiteY20" fmla="*/ 0 h 901065"/>
                <a:gd name="connsiteX21" fmla="*/ 1586865 w 1676400"/>
                <a:gd name="connsiteY21" fmla="*/ 895350 h 901065"/>
                <a:gd name="connsiteX22" fmla="*/ 1632585 w 1676400"/>
                <a:gd name="connsiteY22" fmla="*/ 895350 h 901065"/>
                <a:gd name="connsiteX23" fmla="*/ 1657350 w 1676400"/>
                <a:gd name="connsiteY23" fmla="*/ 413385 h 901065"/>
                <a:gd name="connsiteX24" fmla="*/ 1676400 w 1676400"/>
                <a:gd name="connsiteY24" fmla="*/ 897255 h 90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6400" h="901065">
                  <a:moveTo>
                    <a:pt x="0" y="893445"/>
                  </a:moveTo>
                  <a:lnTo>
                    <a:pt x="112395" y="891540"/>
                  </a:lnTo>
                  <a:lnTo>
                    <a:pt x="125730" y="702945"/>
                  </a:lnTo>
                  <a:lnTo>
                    <a:pt x="127635" y="895350"/>
                  </a:lnTo>
                  <a:lnTo>
                    <a:pt x="171450" y="893445"/>
                  </a:lnTo>
                  <a:lnTo>
                    <a:pt x="186690" y="327660"/>
                  </a:lnTo>
                  <a:lnTo>
                    <a:pt x="192405" y="891540"/>
                  </a:lnTo>
                  <a:lnTo>
                    <a:pt x="245745" y="889635"/>
                  </a:lnTo>
                  <a:lnTo>
                    <a:pt x="260985" y="329565"/>
                  </a:lnTo>
                  <a:lnTo>
                    <a:pt x="268605" y="893445"/>
                  </a:lnTo>
                  <a:lnTo>
                    <a:pt x="310515" y="891540"/>
                  </a:lnTo>
                  <a:lnTo>
                    <a:pt x="329565" y="680085"/>
                  </a:lnTo>
                  <a:lnTo>
                    <a:pt x="337185" y="901065"/>
                  </a:lnTo>
                  <a:lnTo>
                    <a:pt x="775335" y="901065"/>
                  </a:lnTo>
                  <a:lnTo>
                    <a:pt x="794385" y="201930"/>
                  </a:lnTo>
                  <a:lnTo>
                    <a:pt x="809625" y="901065"/>
                  </a:lnTo>
                  <a:lnTo>
                    <a:pt x="1445895" y="901065"/>
                  </a:lnTo>
                  <a:lnTo>
                    <a:pt x="1461135" y="451485"/>
                  </a:lnTo>
                  <a:lnTo>
                    <a:pt x="1470660" y="901065"/>
                  </a:lnTo>
                  <a:lnTo>
                    <a:pt x="1543050" y="899160"/>
                  </a:lnTo>
                  <a:lnTo>
                    <a:pt x="1564005" y="0"/>
                  </a:lnTo>
                  <a:lnTo>
                    <a:pt x="1586865" y="895350"/>
                  </a:lnTo>
                  <a:lnTo>
                    <a:pt x="1632585" y="895350"/>
                  </a:lnTo>
                  <a:lnTo>
                    <a:pt x="1657350" y="413385"/>
                  </a:lnTo>
                  <a:lnTo>
                    <a:pt x="1676400" y="897255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68" name="Gerade Verbindung mit Pfeil 2067"/>
            <p:cNvCxnSpPr/>
            <p:nvPr/>
          </p:nvCxnSpPr>
          <p:spPr>
            <a:xfrm flipH="1" flipV="1">
              <a:off x="6048462" y="1915376"/>
              <a:ext cx="0" cy="93380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/>
            <p:cNvCxnSpPr/>
            <p:nvPr/>
          </p:nvCxnSpPr>
          <p:spPr>
            <a:xfrm>
              <a:off x="5972961" y="2783388"/>
              <a:ext cx="1912690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4" name="Textfeld 2073"/>
            <p:cNvSpPr txBox="1"/>
            <p:nvPr/>
          </p:nvSpPr>
          <p:spPr>
            <a:xfrm>
              <a:off x="7724008" y="2497252"/>
              <a:ext cx="4963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ppm</a:t>
              </a:r>
              <a:endParaRPr lang="de-DE" dirty="0"/>
            </a:p>
          </p:txBody>
        </p:sp>
      </p:grpSp>
      <p:sp>
        <p:nvSpPr>
          <p:cNvPr id="197" name="Textfeld 196"/>
          <p:cNvSpPr txBox="1"/>
          <p:nvPr/>
        </p:nvSpPr>
        <p:spPr>
          <a:xfrm>
            <a:off x="5774969" y="1297130"/>
            <a:ext cx="24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/>
              <a:t>NMR-Spektrum</a:t>
            </a:r>
          </a:p>
        </p:txBody>
      </p:sp>
      <p:sp>
        <p:nvSpPr>
          <p:cNvPr id="198" name="Textfeld 197"/>
          <p:cNvSpPr txBox="1"/>
          <p:nvPr/>
        </p:nvSpPr>
        <p:spPr>
          <a:xfrm>
            <a:off x="5774969" y="3880281"/>
            <a:ext cx="24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/>
              <a:t>MRI-Schnittbild</a:t>
            </a:r>
          </a:p>
        </p:txBody>
      </p:sp>
    </p:spTree>
    <p:extLst>
      <p:ext uri="{BB962C8B-B14F-4D97-AF65-F5344CB8AC3E}">
        <p14:creationId xmlns:p14="http://schemas.microsoft.com/office/powerpoint/2010/main" val="34659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MRT: Magnetresonanztomographie</a:t>
            </a:r>
          </a:p>
        </p:txBody>
      </p:sp>
      <p:grpSp>
        <p:nvGrpSpPr>
          <p:cNvPr id="11285" name="Gruppieren 11284"/>
          <p:cNvGrpSpPr/>
          <p:nvPr/>
        </p:nvGrpSpPr>
        <p:grpSpPr>
          <a:xfrm>
            <a:off x="2059256" y="1450843"/>
            <a:ext cx="2005162" cy="2005160"/>
            <a:chOff x="1958588" y="1442454"/>
            <a:chExt cx="2005162" cy="2005160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1958588" y="1442454"/>
              <a:ext cx="2005162" cy="2005160"/>
              <a:chOff x="664883" y="1246570"/>
              <a:chExt cx="2842490" cy="2842488"/>
            </a:xfrm>
          </p:grpSpPr>
          <p:sp>
            <p:nvSpPr>
              <p:cNvPr id="24" name="Ellipse 23"/>
              <p:cNvSpPr/>
              <p:nvPr/>
            </p:nvSpPr>
            <p:spPr bwMode="auto">
              <a:xfrm flipV="1">
                <a:off x="664883" y="1246570"/>
                <a:ext cx="2842490" cy="2842488"/>
              </a:xfrm>
              <a:prstGeom prst="ellipse">
                <a:avLst/>
              </a:prstGeom>
              <a:solidFill>
                <a:srgbClr val="D8E2E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 bwMode="auto">
              <a:xfrm>
                <a:off x="1202555" y="1753521"/>
                <a:ext cx="1767148" cy="1828578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2523973" y="1867373"/>
              <a:ext cx="874394" cy="999722"/>
              <a:chOff x="4236860" y="2058025"/>
              <a:chExt cx="1258090" cy="1438414"/>
            </a:xfrm>
          </p:grpSpPr>
          <p:sp>
            <p:nvSpPr>
              <p:cNvPr id="63" name="Freihandform 62"/>
              <p:cNvSpPr/>
              <p:nvPr/>
            </p:nvSpPr>
            <p:spPr>
              <a:xfrm>
                <a:off x="4712387" y="2058025"/>
                <a:ext cx="232441" cy="1095290"/>
              </a:xfrm>
              <a:custGeom>
                <a:avLst/>
                <a:gdLst>
                  <a:gd name="connsiteX0" fmla="*/ 99226 w 137762"/>
                  <a:gd name="connsiteY0" fmla="*/ 887748 h 887752"/>
                  <a:gd name="connsiteX1" fmla="*/ 166 w 137762"/>
                  <a:gd name="connsiteY1" fmla="*/ 548658 h 887752"/>
                  <a:gd name="connsiteX2" fmla="*/ 74461 w 137762"/>
                  <a:gd name="connsiteY2" fmla="*/ 220998 h 887752"/>
                  <a:gd name="connsiteX3" fmla="*/ 26836 w 137762"/>
                  <a:gd name="connsiteY3" fmla="*/ 18 h 887752"/>
                  <a:gd name="connsiteX4" fmla="*/ 137326 w 137762"/>
                  <a:gd name="connsiteY4" fmla="*/ 209568 h 887752"/>
                  <a:gd name="connsiteX5" fmla="*/ 64936 w 137762"/>
                  <a:gd name="connsiteY5" fmla="*/ 411498 h 887752"/>
                  <a:gd name="connsiteX6" fmla="*/ 53506 w 137762"/>
                  <a:gd name="connsiteY6" fmla="*/ 556278 h 887752"/>
                  <a:gd name="connsiteX7" fmla="*/ 99226 w 137762"/>
                  <a:gd name="connsiteY7" fmla="*/ 887748 h 887752"/>
                  <a:gd name="connsiteX0" fmla="*/ 99226 w 113238"/>
                  <a:gd name="connsiteY0" fmla="*/ 887731 h 887735"/>
                  <a:gd name="connsiteX1" fmla="*/ 166 w 113238"/>
                  <a:gd name="connsiteY1" fmla="*/ 548641 h 887735"/>
                  <a:gd name="connsiteX2" fmla="*/ 74461 w 113238"/>
                  <a:gd name="connsiteY2" fmla="*/ 220981 h 887735"/>
                  <a:gd name="connsiteX3" fmla="*/ 26836 w 113238"/>
                  <a:gd name="connsiteY3" fmla="*/ 1 h 887735"/>
                  <a:gd name="connsiteX4" fmla="*/ 112561 w 113238"/>
                  <a:gd name="connsiteY4" fmla="*/ 219076 h 887735"/>
                  <a:gd name="connsiteX5" fmla="*/ 64936 w 113238"/>
                  <a:gd name="connsiteY5" fmla="*/ 411481 h 887735"/>
                  <a:gd name="connsiteX6" fmla="*/ 53506 w 113238"/>
                  <a:gd name="connsiteY6" fmla="*/ 556261 h 887735"/>
                  <a:gd name="connsiteX7" fmla="*/ 99226 w 113238"/>
                  <a:gd name="connsiteY7" fmla="*/ 887731 h 887735"/>
                  <a:gd name="connsiteX0" fmla="*/ 206675 w 227473"/>
                  <a:gd name="connsiteY0" fmla="*/ 684113 h 684117"/>
                  <a:gd name="connsiteX1" fmla="*/ 107615 w 227473"/>
                  <a:gd name="connsiteY1" fmla="*/ 345023 h 684117"/>
                  <a:gd name="connsiteX2" fmla="*/ 181910 w 227473"/>
                  <a:gd name="connsiteY2" fmla="*/ 17363 h 684117"/>
                  <a:gd name="connsiteX3" fmla="*/ 173 w 227473"/>
                  <a:gd name="connsiteY3" fmla="*/ 42219 h 684117"/>
                  <a:gd name="connsiteX4" fmla="*/ 220010 w 227473"/>
                  <a:gd name="connsiteY4" fmla="*/ 15458 h 684117"/>
                  <a:gd name="connsiteX5" fmla="*/ 172385 w 227473"/>
                  <a:gd name="connsiteY5" fmla="*/ 207863 h 684117"/>
                  <a:gd name="connsiteX6" fmla="*/ 160955 w 227473"/>
                  <a:gd name="connsiteY6" fmla="*/ 352643 h 684117"/>
                  <a:gd name="connsiteX7" fmla="*/ 206675 w 227473"/>
                  <a:gd name="connsiteY7" fmla="*/ 684113 h 684117"/>
                  <a:gd name="connsiteX0" fmla="*/ 218857 w 240407"/>
                  <a:gd name="connsiteY0" fmla="*/ 676800 h 676804"/>
                  <a:gd name="connsiteX1" fmla="*/ 119797 w 240407"/>
                  <a:gd name="connsiteY1" fmla="*/ 337710 h 676804"/>
                  <a:gd name="connsiteX2" fmla="*/ 194092 w 240407"/>
                  <a:gd name="connsiteY2" fmla="*/ 10050 h 676804"/>
                  <a:gd name="connsiteX3" fmla="*/ 163 w 240407"/>
                  <a:gd name="connsiteY3" fmla="*/ 77455 h 676804"/>
                  <a:gd name="connsiteX4" fmla="*/ 232192 w 240407"/>
                  <a:gd name="connsiteY4" fmla="*/ 8145 h 676804"/>
                  <a:gd name="connsiteX5" fmla="*/ 184567 w 240407"/>
                  <a:gd name="connsiteY5" fmla="*/ 200550 h 676804"/>
                  <a:gd name="connsiteX6" fmla="*/ 173137 w 240407"/>
                  <a:gd name="connsiteY6" fmla="*/ 345330 h 676804"/>
                  <a:gd name="connsiteX7" fmla="*/ 218857 w 240407"/>
                  <a:gd name="connsiteY7" fmla="*/ 676800 h 676804"/>
                  <a:gd name="connsiteX0" fmla="*/ 218857 w 240407"/>
                  <a:gd name="connsiteY0" fmla="*/ 849550 h 849554"/>
                  <a:gd name="connsiteX1" fmla="*/ 119797 w 240407"/>
                  <a:gd name="connsiteY1" fmla="*/ 510460 h 849554"/>
                  <a:gd name="connsiteX2" fmla="*/ 194092 w 240407"/>
                  <a:gd name="connsiteY2" fmla="*/ 182800 h 849554"/>
                  <a:gd name="connsiteX3" fmla="*/ 163 w 240407"/>
                  <a:gd name="connsiteY3" fmla="*/ 250205 h 849554"/>
                  <a:gd name="connsiteX4" fmla="*/ 232192 w 240407"/>
                  <a:gd name="connsiteY4" fmla="*/ 1245 h 849554"/>
                  <a:gd name="connsiteX5" fmla="*/ 184567 w 240407"/>
                  <a:gd name="connsiteY5" fmla="*/ 373300 h 849554"/>
                  <a:gd name="connsiteX6" fmla="*/ 173137 w 240407"/>
                  <a:gd name="connsiteY6" fmla="*/ 518080 h 849554"/>
                  <a:gd name="connsiteX7" fmla="*/ 218857 w 240407"/>
                  <a:gd name="connsiteY7" fmla="*/ 849550 h 849554"/>
                  <a:gd name="connsiteX0" fmla="*/ 218700 w 240250"/>
                  <a:gd name="connsiteY0" fmla="*/ 849469 h 849473"/>
                  <a:gd name="connsiteX1" fmla="*/ 119640 w 240250"/>
                  <a:gd name="connsiteY1" fmla="*/ 510379 h 849473"/>
                  <a:gd name="connsiteX2" fmla="*/ 224415 w 240250"/>
                  <a:gd name="connsiteY2" fmla="*/ 73984 h 849473"/>
                  <a:gd name="connsiteX3" fmla="*/ 6 w 240250"/>
                  <a:gd name="connsiteY3" fmla="*/ 250124 h 849473"/>
                  <a:gd name="connsiteX4" fmla="*/ 232035 w 240250"/>
                  <a:gd name="connsiteY4" fmla="*/ 1164 h 849473"/>
                  <a:gd name="connsiteX5" fmla="*/ 184410 w 240250"/>
                  <a:gd name="connsiteY5" fmla="*/ 373219 h 849473"/>
                  <a:gd name="connsiteX6" fmla="*/ 172980 w 240250"/>
                  <a:gd name="connsiteY6" fmla="*/ 517999 h 849473"/>
                  <a:gd name="connsiteX7" fmla="*/ 218700 w 240250"/>
                  <a:gd name="connsiteY7" fmla="*/ 849469 h 849473"/>
                  <a:gd name="connsiteX0" fmla="*/ 218718 w 240268"/>
                  <a:gd name="connsiteY0" fmla="*/ 849452 h 849456"/>
                  <a:gd name="connsiteX1" fmla="*/ 119658 w 240268"/>
                  <a:gd name="connsiteY1" fmla="*/ 510362 h 849456"/>
                  <a:gd name="connsiteX2" fmla="*/ 216813 w 240268"/>
                  <a:gd name="connsiteY2" fmla="*/ 48359 h 849456"/>
                  <a:gd name="connsiteX3" fmla="*/ 24 w 240268"/>
                  <a:gd name="connsiteY3" fmla="*/ 250107 h 849456"/>
                  <a:gd name="connsiteX4" fmla="*/ 232053 w 240268"/>
                  <a:gd name="connsiteY4" fmla="*/ 1147 h 849456"/>
                  <a:gd name="connsiteX5" fmla="*/ 184428 w 240268"/>
                  <a:gd name="connsiteY5" fmla="*/ 373202 h 849456"/>
                  <a:gd name="connsiteX6" fmla="*/ 172998 w 240268"/>
                  <a:gd name="connsiteY6" fmla="*/ 517982 h 849456"/>
                  <a:gd name="connsiteX7" fmla="*/ 218718 w 240268"/>
                  <a:gd name="connsiteY7" fmla="*/ 849452 h 849456"/>
                  <a:gd name="connsiteX0" fmla="*/ 211099 w 232177"/>
                  <a:gd name="connsiteY0" fmla="*/ 849328 h 849332"/>
                  <a:gd name="connsiteX1" fmla="*/ 112039 w 232177"/>
                  <a:gd name="connsiteY1" fmla="*/ 510238 h 849332"/>
                  <a:gd name="connsiteX2" fmla="*/ 209194 w 232177"/>
                  <a:gd name="connsiteY2" fmla="*/ 48235 h 849332"/>
                  <a:gd name="connsiteX3" fmla="*/ 25 w 232177"/>
                  <a:gd name="connsiteY3" fmla="*/ 255892 h 849332"/>
                  <a:gd name="connsiteX4" fmla="*/ 224434 w 232177"/>
                  <a:gd name="connsiteY4" fmla="*/ 1023 h 849332"/>
                  <a:gd name="connsiteX5" fmla="*/ 176809 w 232177"/>
                  <a:gd name="connsiteY5" fmla="*/ 373078 h 849332"/>
                  <a:gd name="connsiteX6" fmla="*/ 165379 w 232177"/>
                  <a:gd name="connsiteY6" fmla="*/ 517858 h 849332"/>
                  <a:gd name="connsiteX7" fmla="*/ 211099 w 232177"/>
                  <a:gd name="connsiteY7" fmla="*/ 849328 h 849332"/>
                  <a:gd name="connsiteX0" fmla="*/ 211991 w 233069"/>
                  <a:gd name="connsiteY0" fmla="*/ 849433 h 849437"/>
                  <a:gd name="connsiteX1" fmla="*/ 112931 w 233069"/>
                  <a:gd name="connsiteY1" fmla="*/ 510343 h 849437"/>
                  <a:gd name="connsiteX2" fmla="*/ 210086 w 233069"/>
                  <a:gd name="connsiteY2" fmla="*/ 48340 h 849437"/>
                  <a:gd name="connsiteX3" fmla="*/ 917 w 233069"/>
                  <a:gd name="connsiteY3" fmla="*/ 255997 h 849437"/>
                  <a:gd name="connsiteX4" fmla="*/ 225326 w 233069"/>
                  <a:gd name="connsiteY4" fmla="*/ 1128 h 849437"/>
                  <a:gd name="connsiteX5" fmla="*/ 177701 w 233069"/>
                  <a:gd name="connsiteY5" fmla="*/ 373183 h 849437"/>
                  <a:gd name="connsiteX6" fmla="*/ 166271 w 233069"/>
                  <a:gd name="connsiteY6" fmla="*/ 517963 h 849437"/>
                  <a:gd name="connsiteX7" fmla="*/ 211991 w 233069"/>
                  <a:gd name="connsiteY7" fmla="*/ 849433 h 849437"/>
                  <a:gd name="connsiteX0" fmla="*/ 211363 w 232441"/>
                  <a:gd name="connsiteY0" fmla="*/ 849426 h 849430"/>
                  <a:gd name="connsiteX1" fmla="*/ 112303 w 232441"/>
                  <a:gd name="connsiteY1" fmla="*/ 510336 h 849430"/>
                  <a:gd name="connsiteX2" fmla="*/ 209458 w 232441"/>
                  <a:gd name="connsiteY2" fmla="*/ 48333 h 849430"/>
                  <a:gd name="connsiteX3" fmla="*/ 289 w 232441"/>
                  <a:gd name="connsiteY3" fmla="*/ 255990 h 849430"/>
                  <a:gd name="connsiteX4" fmla="*/ 224698 w 232441"/>
                  <a:gd name="connsiteY4" fmla="*/ 1121 h 849430"/>
                  <a:gd name="connsiteX5" fmla="*/ 177073 w 232441"/>
                  <a:gd name="connsiteY5" fmla="*/ 373176 h 849430"/>
                  <a:gd name="connsiteX6" fmla="*/ 165643 w 232441"/>
                  <a:gd name="connsiteY6" fmla="*/ 517956 h 849430"/>
                  <a:gd name="connsiteX7" fmla="*/ 211363 w 232441"/>
                  <a:gd name="connsiteY7" fmla="*/ 849426 h 84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441" h="849430">
                    <a:moveTo>
                      <a:pt x="211363" y="849426"/>
                    </a:moveTo>
                    <a:cubicBezTo>
                      <a:pt x="202473" y="848156"/>
                      <a:pt x="112620" y="643851"/>
                      <a:pt x="112303" y="510336"/>
                    </a:cubicBezTo>
                    <a:cubicBezTo>
                      <a:pt x="111986" y="376821"/>
                      <a:pt x="228127" y="90724"/>
                      <a:pt x="209458" y="48333"/>
                    </a:cubicBezTo>
                    <a:cubicBezTo>
                      <a:pt x="190789" y="5942"/>
                      <a:pt x="-8601" y="288482"/>
                      <a:pt x="289" y="255990"/>
                    </a:cubicBezTo>
                    <a:cubicBezTo>
                      <a:pt x="9179" y="223498"/>
                      <a:pt x="195234" y="-18410"/>
                      <a:pt x="224698" y="1121"/>
                    </a:cubicBezTo>
                    <a:cubicBezTo>
                      <a:pt x="254162" y="20652"/>
                      <a:pt x="191043" y="315391"/>
                      <a:pt x="177073" y="373176"/>
                    </a:cubicBezTo>
                    <a:cubicBezTo>
                      <a:pt x="163103" y="430961"/>
                      <a:pt x="156436" y="443661"/>
                      <a:pt x="165643" y="517956"/>
                    </a:cubicBezTo>
                    <a:cubicBezTo>
                      <a:pt x="174850" y="592251"/>
                      <a:pt x="220253" y="850696"/>
                      <a:pt x="211363" y="849426"/>
                    </a:cubicBezTo>
                    <a:close/>
                  </a:path>
                </a:pathLst>
              </a:custGeom>
              <a:solidFill>
                <a:srgbClr val="D4D2B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4366791" y="2722645"/>
                <a:ext cx="998226" cy="773794"/>
              </a:xfrm>
              <a:prstGeom prst="ellipse">
                <a:avLst/>
              </a:prstGeom>
              <a:solidFill>
                <a:srgbClr val="705D2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4682179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936027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772650" y="3199035"/>
                <a:ext cx="186507" cy="137817"/>
              </a:xfrm>
              <a:custGeom>
                <a:avLst/>
                <a:gdLst>
                  <a:gd name="connsiteX0" fmla="*/ 0 w 298512"/>
                  <a:gd name="connsiteY0" fmla="*/ 77153 h 154305"/>
                  <a:gd name="connsiteX1" fmla="*/ 149256 w 298512"/>
                  <a:gd name="connsiteY1" fmla="*/ 0 h 154305"/>
                  <a:gd name="connsiteX2" fmla="*/ 298512 w 298512"/>
                  <a:gd name="connsiteY2" fmla="*/ 77153 h 154305"/>
                  <a:gd name="connsiteX3" fmla="*/ 149256 w 298512"/>
                  <a:gd name="connsiteY3" fmla="*/ 154306 h 154305"/>
                  <a:gd name="connsiteX4" fmla="*/ 0 w 298512"/>
                  <a:gd name="connsiteY4" fmla="*/ 77153 h 154305"/>
                  <a:gd name="connsiteX0" fmla="*/ 4 w 298516"/>
                  <a:gd name="connsiteY0" fmla="*/ 77153 h 194311"/>
                  <a:gd name="connsiteX1" fmla="*/ 149260 w 298516"/>
                  <a:gd name="connsiteY1" fmla="*/ 0 h 194311"/>
                  <a:gd name="connsiteX2" fmla="*/ 298516 w 298516"/>
                  <a:gd name="connsiteY2" fmla="*/ 77153 h 194311"/>
                  <a:gd name="connsiteX3" fmla="*/ 145450 w 298516"/>
                  <a:gd name="connsiteY3" fmla="*/ 194311 h 194311"/>
                  <a:gd name="connsiteX4" fmla="*/ 4 w 298516"/>
                  <a:gd name="connsiteY4" fmla="*/ 77153 h 194311"/>
                  <a:gd name="connsiteX0" fmla="*/ 67 w 298579"/>
                  <a:gd name="connsiteY0" fmla="*/ 77153 h 226696"/>
                  <a:gd name="connsiteX1" fmla="*/ 149323 w 298579"/>
                  <a:gd name="connsiteY1" fmla="*/ 0 h 226696"/>
                  <a:gd name="connsiteX2" fmla="*/ 298579 w 298579"/>
                  <a:gd name="connsiteY2" fmla="*/ 77153 h 226696"/>
                  <a:gd name="connsiteX3" fmla="*/ 164563 w 298579"/>
                  <a:gd name="connsiteY3" fmla="*/ 226696 h 226696"/>
                  <a:gd name="connsiteX4" fmla="*/ 67 w 298579"/>
                  <a:gd name="connsiteY4" fmla="*/ 77153 h 2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579" h="226696">
                    <a:moveTo>
                      <a:pt x="67" y="77153"/>
                    </a:moveTo>
                    <a:cubicBezTo>
                      <a:pt x="-2473" y="39370"/>
                      <a:pt x="66891" y="0"/>
                      <a:pt x="149323" y="0"/>
                    </a:cubicBezTo>
                    <a:cubicBezTo>
                      <a:pt x="231755" y="0"/>
                      <a:pt x="298579" y="34543"/>
                      <a:pt x="298579" y="77153"/>
                    </a:cubicBezTo>
                    <a:cubicBezTo>
                      <a:pt x="298579" y="119763"/>
                      <a:pt x="246995" y="226696"/>
                      <a:pt x="164563" y="226696"/>
                    </a:cubicBezTo>
                    <a:cubicBezTo>
                      <a:pt x="82131" y="226696"/>
                      <a:pt x="2607" y="114936"/>
                      <a:pt x="67" y="7715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4236860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39" name="Gruppieren 38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33" name="Freihandform 32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Freihandform 34"/>
                  <p:cNvSpPr/>
                  <p:nvPr/>
                </p:nvSpPr>
                <p:spPr>
                  <a:xfrm>
                    <a:off x="4223472" y="3973683"/>
                    <a:ext cx="329869" cy="526304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6" name="Gruppieren 45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43" name="Freihandform 42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Freihandform 43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" name="Freihandform 44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" name="Gruppieren 51"/>
              <p:cNvGrpSpPr/>
              <p:nvPr/>
            </p:nvGrpSpPr>
            <p:grpSpPr>
              <a:xfrm flipH="1">
                <a:off x="5001461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53" name="Gruppieren 52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58" name="Freihandform 57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" name="Freihandform 58"/>
                  <p:cNvSpPr/>
                  <p:nvPr/>
                </p:nvSpPr>
                <p:spPr>
                  <a:xfrm>
                    <a:off x="4223476" y="3973685"/>
                    <a:ext cx="329869" cy="526305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4" name="Gruppieren 53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55" name="Freihandform 54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Freihandform 55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7" name="Freihandform 56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sp>
            <p:nvSpPr>
              <p:cNvPr id="60" name="Ellipse 59"/>
              <p:cNvSpPr/>
              <p:nvPr/>
            </p:nvSpPr>
            <p:spPr>
              <a:xfrm>
                <a:off x="4720556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4955005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6" name="Gruppieren 75"/>
          <p:cNvGrpSpPr/>
          <p:nvPr/>
        </p:nvGrpSpPr>
        <p:grpSpPr>
          <a:xfrm>
            <a:off x="1762615" y="1872203"/>
            <a:ext cx="2651784" cy="1265892"/>
            <a:chOff x="225640" y="1786890"/>
            <a:chExt cx="3759131" cy="1794510"/>
          </a:xfrm>
        </p:grpSpPr>
        <p:cxnSp>
          <p:nvCxnSpPr>
            <p:cNvPr id="67" name="Gerade Verbindung 66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ihandform 73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chemeClr val="tx2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284" name="Gruppieren 11283"/>
          <p:cNvGrpSpPr/>
          <p:nvPr/>
        </p:nvGrpSpPr>
        <p:grpSpPr>
          <a:xfrm>
            <a:off x="579885" y="1947660"/>
            <a:ext cx="1125234" cy="1237050"/>
            <a:chOff x="827870" y="4313372"/>
            <a:chExt cx="1125234" cy="1237050"/>
          </a:xfrm>
        </p:grpSpPr>
        <p:grpSp>
          <p:nvGrpSpPr>
            <p:cNvPr id="11282" name="Gruppieren 11281"/>
            <p:cNvGrpSpPr/>
            <p:nvPr/>
          </p:nvGrpSpPr>
          <p:grpSpPr>
            <a:xfrm>
              <a:off x="1266785" y="4313372"/>
              <a:ext cx="686319" cy="1052881"/>
              <a:chOff x="1180520" y="4240597"/>
              <a:chExt cx="686319" cy="1052881"/>
            </a:xfrm>
          </p:grpSpPr>
          <p:grpSp>
            <p:nvGrpSpPr>
              <p:cNvPr id="11280" name="Gruppieren 11279"/>
              <p:cNvGrpSpPr/>
              <p:nvPr/>
            </p:nvGrpSpPr>
            <p:grpSpPr>
              <a:xfrm>
                <a:off x="1180520" y="4452291"/>
                <a:ext cx="353496" cy="841187"/>
                <a:chOff x="1173750" y="4460902"/>
                <a:chExt cx="353496" cy="841187"/>
              </a:xfrm>
            </p:grpSpPr>
            <p:cxnSp>
              <p:nvCxnSpPr>
                <p:cNvPr id="11271" name="Gerade Verbindung 11270"/>
                <p:cNvCxnSpPr/>
                <p:nvPr/>
              </p:nvCxnSpPr>
              <p:spPr>
                <a:xfrm>
                  <a:off x="1392906" y="4734433"/>
                  <a:ext cx="0" cy="56765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erade Verbindung 189"/>
                <p:cNvCxnSpPr/>
                <p:nvPr/>
              </p:nvCxnSpPr>
              <p:spPr>
                <a:xfrm flipH="1">
                  <a:off x="1173750" y="5302089"/>
                  <a:ext cx="21907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Gerade Verbindung 195"/>
                <p:cNvCxnSpPr/>
                <p:nvPr/>
              </p:nvCxnSpPr>
              <p:spPr>
                <a:xfrm>
                  <a:off x="1392906" y="4460902"/>
                  <a:ext cx="0" cy="2735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Gerade Verbindung 196"/>
                <p:cNvCxnSpPr/>
                <p:nvPr/>
              </p:nvCxnSpPr>
              <p:spPr>
                <a:xfrm flipH="1">
                  <a:off x="1392988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199"/>
                <p:cNvCxnSpPr/>
                <p:nvPr/>
              </p:nvCxnSpPr>
              <p:spPr>
                <a:xfrm>
                  <a:off x="1258730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81" name="Bogen 11280"/>
              <p:cNvSpPr/>
              <p:nvPr/>
            </p:nvSpPr>
            <p:spPr>
              <a:xfrm>
                <a:off x="1460841" y="4416445"/>
                <a:ext cx="206769" cy="206769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4" name="Bogen 203"/>
              <p:cNvSpPr/>
              <p:nvPr/>
            </p:nvSpPr>
            <p:spPr>
              <a:xfrm>
                <a:off x="1361442" y="4313372"/>
                <a:ext cx="405566" cy="40556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Bogen 204"/>
              <p:cNvSpPr/>
              <p:nvPr/>
            </p:nvSpPr>
            <p:spPr>
              <a:xfrm>
                <a:off x="1315723" y="4240597"/>
                <a:ext cx="551116" cy="55111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283" name="Textfeld 11282"/>
            <p:cNvSpPr txBox="1"/>
            <p:nvPr/>
          </p:nvSpPr>
          <p:spPr>
            <a:xfrm>
              <a:off x="827870" y="5181090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RF</a:t>
              </a:r>
            </a:p>
          </p:txBody>
        </p:sp>
      </p:grpSp>
      <p:grpSp>
        <p:nvGrpSpPr>
          <p:cNvPr id="210" name="Gruppieren 209"/>
          <p:cNvGrpSpPr/>
          <p:nvPr/>
        </p:nvGrpSpPr>
        <p:grpSpPr>
          <a:xfrm rot="5400000">
            <a:off x="1740503" y="1865638"/>
            <a:ext cx="2651784" cy="1265892"/>
            <a:chOff x="225640" y="1786890"/>
            <a:chExt cx="3759131" cy="1794510"/>
          </a:xfrm>
        </p:grpSpPr>
        <p:cxnSp>
          <p:nvCxnSpPr>
            <p:cNvPr id="211" name="Gerade Verbindung 210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Freihandform 211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rgbClr val="0070C0">
                <a:alpha val="34000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299121" y="1172692"/>
            <a:ext cx="686647" cy="490661"/>
            <a:chOff x="1076284" y="1156028"/>
            <a:chExt cx="686647" cy="490661"/>
          </a:xfrm>
        </p:grpSpPr>
        <p:sp>
          <p:nvSpPr>
            <p:cNvPr id="11295" name="Ellipse 11294"/>
            <p:cNvSpPr/>
            <p:nvPr/>
          </p:nvSpPr>
          <p:spPr>
            <a:xfrm>
              <a:off x="1492213" y="1375971"/>
              <a:ext cx="270718" cy="2707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2" name="Gerade Verbindung 151"/>
            <p:cNvCxnSpPr>
              <a:stCxn id="11295" idx="1"/>
              <a:endCxn id="11295" idx="5"/>
            </p:cNvCxnSpPr>
            <p:nvPr/>
          </p:nvCxnSpPr>
          <p:spPr>
            <a:xfrm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/>
            <p:cNvCxnSpPr>
              <a:stCxn id="11295" idx="3"/>
              <a:endCxn id="11295" idx="7"/>
            </p:cNvCxnSpPr>
            <p:nvPr/>
          </p:nvCxnSpPr>
          <p:spPr>
            <a:xfrm flipV="1"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feld 231"/>
            <p:cNvSpPr txBox="1"/>
            <p:nvPr/>
          </p:nvSpPr>
          <p:spPr>
            <a:xfrm>
              <a:off x="1076284" y="1156028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</a:t>
              </a:r>
              <a:r>
                <a:rPr lang="de-DE" baseline="-25000" dirty="0"/>
                <a:t>0</a:t>
              </a:r>
            </a:p>
          </p:txBody>
        </p:sp>
      </p:grpSp>
      <p:sp>
        <p:nvSpPr>
          <p:cNvPr id="235" name="Textfeld 234"/>
          <p:cNvSpPr txBox="1"/>
          <p:nvPr/>
        </p:nvSpPr>
        <p:spPr>
          <a:xfrm>
            <a:off x="3031371" y="1077701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</a:t>
            </a:r>
            <a:r>
              <a:rPr lang="de-DE" baseline="-25000" dirty="0"/>
              <a:t>y</a:t>
            </a:r>
          </a:p>
        </p:txBody>
      </p:sp>
      <p:sp>
        <p:nvSpPr>
          <p:cNvPr id="236" name="Textfeld 235"/>
          <p:cNvSpPr txBox="1"/>
          <p:nvPr/>
        </p:nvSpPr>
        <p:spPr>
          <a:xfrm>
            <a:off x="4056993" y="2442365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</a:t>
            </a:r>
            <a:r>
              <a:rPr lang="de-DE" baseline="-25000" dirty="0" err="1"/>
              <a:t>x</a:t>
            </a:r>
            <a:endParaRPr lang="de-DE" baseline="-25000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4605843" y="2025412"/>
            <a:ext cx="2995943" cy="4147450"/>
            <a:chOff x="4605843" y="2025412"/>
            <a:chExt cx="2995943" cy="4147450"/>
          </a:xfrm>
        </p:grpSpPr>
        <p:cxnSp>
          <p:nvCxnSpPr>
            <p:cNvPr id="218" name="Gerade Verbindung mit Pfeil 217"/>
            <p:cNvCxnSpPr/>
            <p:nvPr/>
          </p:nvCxnSpPr>
          <p:spPr bwMode="auto">
            <a:xfrm>
              <a:off x="4605843" y="2607250"/>
              <a:ext cx="1048623" cy="1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Gerade Verbindung mit Pfeil 220"/>
            <p:cNvCxnSpPr/>
            <p:nvPr/>
          </p:nvCxnSpPr>
          <p:spPr bwMode="auto">
            <a:xfrm>
              <a:off x="6616698" y="3188509"/>
              <a:ext cx="0" cy="93560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8" name="Gruppieren 17"/>
            <p:cNvGrpSpPr/>
            <p:nvPr/>
          </p:nvGrpSpPr>
          <p:grpSpPr>
            <a:xfrm>
              <a:off x="5575300" y="2025412"/>
              <a:ext cx="2026486" cy="1168074"/>
              <a:chOff x="5575300" y="2025412"/>
              <a:chExt cx="2026486" cy="1168074"/>
            </a:xfrm>
          </p:grpSpPr>
          <p:sp>
            <p:nvSpPr>
              <p:cNvPr id="11293" name="Rechteck 11292"/>
              <p:cNvSpPr/>
              <p:nvPr/>
            </p:nvSpPr>
            <p:spPr>
              <a:xfrm>
                <a:off x="5652216" y="2026275"/>
                <a:ext cx="1926714" cy="1162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hteck 8"/>
              <p:cNvSpPr/>
              <p:nvPr/>
            </p:nvSpPr>
            <p:spPr>
              <a:xfrm>
                <a:off x="5613400" y="2025412"/>
                <a:ext cx="1988386" cy="11680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/>
              <p:cNvSpPr/>
              <p:nvPr/>
            </p:nvSpPr>
            <p:spPr>
              <a:xfrm>
                <a:off x="6372225" y="2526013"/>
                <a:ext cx="94616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7051039" y="2824975"/>
                <a:ext cx="208915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Freihandform 13"/>
              <p:cNvSpPr/>
              <p:nvPr/>
            </p:nvSpPr>
            <p:spPr>
              <a:xfrm>
                <a:off x="5873114" y="2181222"/>
                <a:ext cx="409575" cy="146829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Freihandform 82"/>
              <p:cNvSpPr/>
              <p:nvPr/>
            </p:nvSpPr>
            <p:spPr>
              <a:xfrm>
                <a:off x="6487161" y="2077683"/>
                <a:ext cx="409575" cy="250227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5575300" y="215392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RF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feld 84"/>
              <p:cNvSpPr txBox="1"/>
              <p:nvPr/>
            </p:nvSpPr>
            <p:spPr>
              <a:xfrm>
                <a:off x="5575300" y="244859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feld 85"/>
              <p:cNvSpPr txBox="1"/>
              <p:nvPr/>
            </p:nvSpPr>
            <p:spPr>
              <a:xfrm>
                <a:off x="5575300" y="2750380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/>
              <p:cNvCxnSpPr/>
              <p:nvPr/>
            </p:nvCxnSpPr>
            <p:spPr>
              <a:xfrm>
                <a:off x="5821680" y="2327910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/>
              <p:cNvCxnSpPr/>
              <p:nvPr/>
            </p:nvCxnSpPr>
            <p:spPr>
              <a:xfrm>
                <a:off x="5821680" y="2628333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/>
              <p:cNvCxnSpPr/>
              <p:nvPr/>
            </p:nvCxnSpPr>
            <p:spPr>
              <a:xfrm>
                <a:off x="5821680" y="2928755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/>
            <p:cNvGrpSpPr/>
            <p:nvPr/>
          </p:nvGrpSpPr>
          <p:grpSpPr>
            <a:xfrm>
              <a:off x="5551596" y="3941780"/>
              <a:ext cx="2029584" cy="2231082"/>
              <a:chOff x="5551596" y="3941780"/>
              <a:chExt cx="2029584" cy="2231082"/>
            </a:xfrm>
          </p:grpSpPr>
          <p:pic>
            <p:nvPicPr>
              <p:cNvPr id="11266" name="Picture 2" descr="C:\Users\Marvin.Noll\Desktop\mouseFF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216" y="4243898"/>
                <a:ext cx="1928964" cy="1928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feld 86"/>
              <p:cNvSpPr txBox="1"/>
              <p:nvPr/>
            </p:nvSpPr>
            <p:spPr>
              <a:xfrm>
                <a:off x="5551596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cs typeface="Times New Roman" panose="02020603050405020304" pitchFamily="18" charset="0"/>
                  </a:rPr>
                  <a:t>k-Raum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" name="Gruppieren 21"/>
          <p:cNvGrpSpPr/>
          <p:nvPr/>
        </p:nvGrpSpPr>
        <p:grpSpPr>
          <a:xfrm>
            <a:off x="2013835" y="3941780"/>
            <a:ext cx="3505924" cy="2246114"/>
            <a:chOff x="2013835" y="3941780"/>
            <a:chExt cx="3505924" cy="2246114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061" y="4635853"/>
              <a:ext cx="1370698" cy="5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33" name="Gerade Verbindung mit Pfeil 232"/>
            <p:cNvCxnSpPr/>
            <p:nvPr/>
          </p:nvCxnSpPr>
          <p:spPr bwMode="auto">
            <a:xfrm flipH="1">
              <a:off x="4309088" y="5218725"/>
              <a:ext cx="967141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6" name="Gruppieren 15"/>
            <p:cNvGrpSpPr/>
            <p:nvPr/>
          </p:nvGrpSpPr>
          <p:grpSpPr>
            <a:xfrm>
              <a:off x="2013835" y="3941780"/>
              <a:ext cx="2002769" cy="2246114"/>
              <a:chOff x="2013835" y="3941780"/>
              <a:chExt cx="2002769" cy="2246114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000" intensity="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8267" y="4249557"/>
                <a:ext cx="1938337" cy="1938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8" name="Textfeld 87"/>
              <p:cNvSpPr txBox="1"/>
              <p:nvPr/>
            </p:nvSpPr>
            <p:spPr>
              <a:xfrm>
                <a:off x="2013835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cs typeface="Times New Roman" panose="02020603050405020304" pitchFamily="18" charset="0"/>
                  </a:rPr>
                  <a:t>Schnittbild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86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MRT-Pulssequenzen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363052" y="1057588"/>
            <a:ext cx="3688830" cy="5087184"/>
            <a:chOff x="363052" y="1057588"/>
            <a:chExt cx="3688830" cy="508718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69" y="1650913"/>
              <a:ext cx="3576597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3236" r="9175" b="5799"/>
            <a:stretch/>
          </p:blipFill>
          <p:spPr bwMode="auto">
            <a:xfrm>
              <a:off x="1132149" y="3984772"/>
              <a:ext cx="2150636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363052" y="1057588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err="1"/>
                <a:t>Spinecho</a:t>
              </a:r>
              <a:r>
                <a:rPr lang="de-DE" sz="2200" u="sng" dirty="0"/>
                <a:t>-Sequenz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968760" y="1065618"/>
            <a:ext cx="3707143" cy="5079154"/>
            <a:chOff x="4968760" y="1065618"/>
            <a:chExt cx="3707143" cy="507915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760" y="1650913"/>
              <a:ext cx="3707143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405" y="3984772"/>
              <a:ext cx="2145852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>
              <a:off x="4968760" y="1065618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EPI-Sequenz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4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28.10.2018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9033" y="483007"/>
            <a:ext cx="6865128" cy="496888"/>
          </a:xfrm>
        </p:spPr>
        <p:txBody>
          <a:bodyPr>
            <a:noAutofit/>
          </a:bodyPr>
          <a:lstStyle/>
          <a:p>
            <a:r>
              <a:rPr lang="de-DE" dirty="0"/>
              <a:t>Gemeinsame Akquisitionselektronik NMR/MRT bei Bruker </a:t>
            </a:r>
            <a:r>
              <a:rPr lang="de-DE" dirty="0" err="1"/>
              <a:t>BioSpin</a:t>
            </a:r>
            <a:r>
              <a:rPr lang="de-DE" dirty="0"/>
              <a:t> (1)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80" y="1188072"/>
            <a:ext cx="5301841" cy="49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3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503</Words>
  <Application>Microsoft Office PowerPoint</Application>
  <PresentationFormat>Bildschirmpräsentation (4:3)</PresentationFormat>
  <Paragraphs>204</Paragraphs>
  <Slides>28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Office</vt:lpstr>
      <vt:lpstr>PowerPoint-Präsentation</vt:lpstr>
      <vt:lpstr>Inhalt</vt:lpstr>
      <vt:lpstr>PowerPoint-Präsentation</vt:lpstr>
      <vt:lpstr>Kernspins im Magnetfeld (1)</vt:lpstr>
      <vt:lpstr>Kernspins im Magnetfeld (2) - Relaxation</vt:lpstr>
      <vt:lpstr>NMR &amp; MRI</vt:lpstr>
      <vt:lpstr>MRT: Magnetresonanztomographie</vt:lpstr>
      <vt:lpstr>MRT-Pulssequenzen</vt:lpstr>
      <vt:lpstr>Gemeinsame Akquisitionselektronik NMR/MRT bei Bruker BioSpin (1)</vt:lpstr>
      <vt:lpstr>Gemeinsame Akquisitionselektronik NMR/MRT bei Bruker BioSpin (2)</vt:lpstr>
      <vt:lpstr>Motivation/Aufgabenstellung</vt:lpstr>
      <vt:lpstr>Phasenrauschen (1)</vt:lpstr>
      <vt:lpstr>Phasenrauschen (2)</vt:lpstr>
      <vt:lpstr>Jitter</vt:lpstr>
      <vt:lpstr>PowerPoint-Präsentation</vt:lpstr>
      <vt:lpstr>MRiLab (1)</vt:lpstr>
      <vt:lpstr>MRiLab (2)</vt:lpstr>
      <vt:lpstr>Phantomerstellung</vt:lpstr>
      <vt:lpstr>PowerPoint-Präsentation</vt:lpstr>
      <vt:lpstr>LMK04821 in MRT (1)</vt:lpstr>
      <vt:lpstr>LMK04821 in MRT (2)</vt:lpstr>
      <vt:lpstr>LMK04821 in MRT (3)</vt:lpstr>
      <vt:lpstr>Einschub: Bildqualitätsmetriken</vt:lpstr>
      <vt:lpstr>LMK04821 in MRT (4)</vt:lpstr>
      <vt:lpstr>Reines (1/f)-Phasenrauschen (1)</vt:lpstr>
      <vt:lpstr>Reines (1/f)-Phasenrauschen (2)</vt:lpstr>
      <vt:lpstr>Vielen Dank!</vt:lpstr>
      <vt:lpstr>Ergänzungen (1)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Marvin</cp:lastModifiedBy>
  <cp:revision>113</cp:revision>
  <dcterms:created xsi:type="dcterms:W3CDTF">2017-12-07T08:39:34Z</dcterms:created>
  <dcterms:modified xsi:type="dcterms:W3CDTF">2018-10-28T19:00:18Z</dcterms:modified>
</cp:coreProperties>
</file>